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8" r:id="rId1"/>
  </p:sldMasterIdLst>
  <p:notesMasterIdLst>
    <p:notesMasterId r:id="rId33"/>
  </p:notesMasterIdLst>
  <p:sldIdLst>
    <p:sldId id="257" r:id="rId2"/>
    <p:sldId id="338" r:id="rId3"/>
    <p:sldId id="339" r:id="rId4"/>
    <p:sldId id="302" r:id="rId5"/>
    <p:sldId id="299" r:id="rId6"/>
    <p:sldId id="431" r:id="rId7"/>
    <p:sldId id="3042" r:id="rId8"/>
    <p:sldId id="3048" r:id="rId9"/>
    <p:sldId id="3050" r:id="rId10"/>
    <p:sldId id="3062" r:id="rId11"/>
    <p:sldId id="3051" r:id="rId12"/>
    <p:sldId id="3053" r:id="rId13"/>
    <p:sldId id="3061" r:id="rId14"/>
    <p:sldId id="301" r:id="rId15"/>
    <p:sldId id="284" r:id="rId16"/>
    <p:sldId id="3052" r:id="rId17"/>
    <p:sldId id="437" r:id="rId18"/>
    <p:sldId id="3063" r:id="rId19"/>
    <p:sldId id="3065" r:id="rId20"/>
    <p:sldId id="3045" r:id="rId21"/>
    <p:sldId id="314" r:id="rId22"/>
    <p:sldId id="3056" r:id="rId23"/>
    <p:sldId id="3043" r:id="rId24"/>
    <p:sldId id="490" r:id="rId25"/>
    <p:sldId id="3057" r:id="rId26"/>
    <p:sldId id="3058" r:id="rId27"/>
    <p:sldId id="3059" r:id="rId28"/>
    <p:sldId id="3060" r:id="rId29"/>
    <p:sldId id="3067" r:id="rId30"/>
    <p:sldId id="3066" r:id="rId31"/>
    <p:sldId id="30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5FF"/>
    <a:srgbClr val="BA81BA"/>
    <a:srgbClr val="852747"/>
    <a:srgbClr val="FF87F0"/>
    <a:srgbClr val="FFFC00"/>
    <a:srgbClr val="DCD0FF"/>
    <a:srgbClr val="FF8D2A"/>
    <a:srgbClr val="4E76FF"/>
    <a:srgbClr val="FFE062"/>
    <a:srgbClr val="F7C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447"/>
    <p:restoredTop sz="96029"/>
  </p:normalViewPr>
  <p:slideViewPr>
    <p:cSldViewPr snapToGrid="0" snapToObjects="1">
      <p:cViewPr varScale="1">
        <p:scale>
          <a:sx n="103" d="100"/>
          <a:sy n="103" d="100"/>
        </p:scale>
        <p:origin x="7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2E0DB-C786-D24B-A5FE-4222DCD93253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E9B4507-44B1-6545-A2E2-37FFBB9A02B8}">
      <dgm:prSet custT="1"/>
      <dgm:spPr>
        <a:solidFill>
          <a:srgbClr val="00B0F0"/>
        </a:solidFill>
      </dgm:spPr>
      <dgm:t>
        <a:bodyPr/>
        <a:lstStyle/>
        <a:p>
          <a:r>
            <a:rPr lang="fr-FR" sz="2000" b="1" dirty="0"/>
            <a:t>Aisance relationnelle</a:t>
          </a:r>
        </a:p>
        <a:p>
          <a:r>
            <a:rPr lang="fr-FR" sz="2000" b="1" dirty="0"/>
            <a:t>et rédactionnelle</a:t>
          </a:r>
        </a:p>
        <a:p>
          <a:r>
            <a:rPr lang="fr-FR" sz="2000" b="1" dirty="0"/>
            <a:t>Langage adapté</a:t>
          </a:r>
        </a:p>
      </dgm:t>
    </dgm:pt>
    <dgm:pt modelId="{08CC04E0-5C29-7A49-B7E5-EBF46653AD1F}" type="parTrans" cxnId="{740C07BA-BA91-CE4A-8005-D5FFE2A74254}">
      <dgm:prSet/>
      <dgm:spPr/>
      <dgm:t>
        <a:bodyPr/>
        <a:lstStyle/>
        <a:p>
          <a:endParaRPr lang="fr-FR"/>
        </a:p>
      </dgm:t>
    </dgm:pt>
    <dgm:pt modelId="{79E0F4C1-0068-0F4A-8DB8-5662D5024DE3}" type="sibTrans" cxnId="{740C07BA-BA91-CE4A-8005-D5FFE2A74254}">
      <dgm:prSet/>
      <dgm:spPr/>
      <dgm:t>
        <a:bodyPr/>
        <a:lstStyle/>
        <a:p>
          <a:endParaRPr lang="fr-FR"/>
        </a:p>
      </dgm:t>
    </dgm:pt>
    <dgm:pt modelId="{DF4628FE-4DA7-E542-A4F8-59DE45CCA4A5}">
      <dgm:prSet custT="1"/>
      <dgm:spPr>
        <a:solidFill>
          <a:srgbClr val="FF8D2A"/>
        </a:solidFill>
      </dgm:spPr>
      <dgm:t>
        <a:bodyPr/>
        <a:lstStyle/>
        <a:p>
          <a:r>
            <a:rPr lang="fr-FR" sz="2400" dirty="0"/>
            <a:t>Sens du dialogue et de l’accueil</a:t>
          </a:r>
        </a:p>
      </dgm:t>
    </dgm:pt>
    <dgm:pt modelId="{935B5E61-733A-E44A-BCD8-D383088DB47C}" type="parTrans" cxnId="{8C2E7A15-9067-5145-8220-0DEA347AA0C4}">
      <dgm:prSet/>
      <dgm:spPr/>
      <dgm:t>
        <a:bodyPr/>
        <a:lstStyle/>
        <a:p>
          <a:endParaRPr lang="fr-FR"/>
        </a:p>
      </dgm:t>
    </dgm:pt>
    <dgm:pt modelId="{5CCC2DF8-B4C5-D64A-8CB1-9EE9AF8F3650}" type="sibTrans" cxnId="{8C2E7A15-9067-5145-8220-0DEA347AA0C4}">
      <dgm:prSet/>
      <dgm:spPr/>
      <dgm:t>
        <a:bodyPr/>
        <a:lstStyle/>
        <a:p>
          <a:endParaRPr lang="fr-FR"/>
        </a:p>
      </dgm:t>
    </dgm:pt>
    <dgm:pt modelId="{2680ED09-90EC-C144-8C7B-37B9F97B2E75}">
      <dgm:prSet custT="1"/>
      <dgm:spPr>
        <a:solidFill>
          <a:srgbClr val="00B050"/>
        </a:solidFill>
      </dgm:spPr>
      <dgm:t>
        <a:bodyPr/>
        <a:lstStyle/>
        <a:p>
          <a:r>
            <a:rPr lang="fr-FR" sz="24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Discrétion</a:t>
          </a:r>
        </a:p>
        <a:p>
          <a:r>
            <a:rPr lang="fr-FR" sz="24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Courtoisie</a:t>
          </a:r>
        </a:p>
        <a:p>
          <a:r>
            <a:rPr lang="fr-FR" sz="24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confidentialité</a:t>
          </a:r>
        </a:p>
      </dgm:t>
    </dgm:pt>
    <dgm:pt modelId="{8C0DAC29-013F-924C-890C-112DC71BDCFB}" type="parTrans" cxnId="{0B780DBA-3E3C-1847-A7B8-33DDF236463D}">
      <dgm:prSet/>
      <dgm:spPr/>
      <dgm:t>
        <a:bodyPr/>
        <a:lstStyle/>
        <a:p>
          <a:endParaRPr lang="fr-FR"/>
        </a:p>
      </dgm:t>
    </dgm:pt>
    <dgm:pt modelId="{5451DC1E-86FD-8F46-8FBB-3833554A0257}" type="sibTrans" cxnId="{0B780DBA-3E3C-1847-A7B8-33DDF236463D}">
      <dgm:prSet/>
      <dgm:spPr/>
      <dgm:t>
        <a:bodyPr/>
        <a:lstStyle/>
        <a:p>
          <a:endParaRPr lang="fr-FR"/>
        </a:p>
      </dgm:t>
    </dgm:pt>
    <dgm:pt modelId="{6B55A9F3-EB74-074E-80E2-86A0A3E95BA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fr-FR" sz="2000" dirty="0"/>
            <a:t>Gestion des priorités</a:t>
          </a:r>
        </a:p>
        <a:p>
          <a:pPr algn="ctr"/>
          <a:r>
            <a:rPr lang="fr-FR" sz="2000" dirty="0"/>
            <a:t>Réactivité dans l’action</a:t>
          </a:r>
        </a:p>
        <a:p>
          <a:pPr algn="ctr"/>
          <a:r>
            <a:rPr lang="fr-FR" sz="2000" dirty="0"/>
            <a:t>Respect des consignes</a:t>
          </a:r>
        </a:p>
      </dgm:t>
    </dgm:pt>
    <dgm:pt modelId="{D3CD2509-3134-614C-9F57-A0E2C75BBE1C}" type="parTrans" cxnId="{BDEB31B8-42B8-334D-92AC-7657CE33BFA8}">
      <dgm:prSet/>
      <dgm:spPr/>
      <dgm:t>
        <a:bodyPr/>
        <a:lstStyle/>
        <a:p>
          <a:endParaRPr lang="fr-FR"/>
        </a:p>
      </dgm:t>
    </dgm:pt>
    <dgm:pt modelId="{484460EF-2E8D-EC49-A1D6-8DFF6735E3C7}" type="sibTrans" cxnId="{BDEB31B8-42B8-334D-92AC-7657CE33BFA8}">
      <dgm:prSet/>
      <dgm:spPr/>
      <dgm:t>
        <a:bodyPr/>
        <a:lstStyle/>
        <a:p>
          <a:endParaRPr lang="fr-FR"/>
        </a:p>
      </dgm:t>
    </dgm:pt>
    <dgm:pt modelId="{2C3DEEB9-63E2-4D49-BFBD-C6B1DF48B95B}">
      <dgm:prSet custT="1"/>
      <dgm:spPr>
        <a:solidFill>
          <a:srgbClr val="002060"/>
        </a:solidFill>
      </dgm:spPr>
      <dgm:t>
        <a:bodyPr/>
        <a:lstStyle/>
        <a:p>
          <a:r>
            <a:rPr lang="fr-FR" sz="2400" dirty="0"/>
            <a:t>Esprit d’équipe</a:t>
          </a:r>
        </a:p>
        <a:p>
          <a:r>
            <a:rPr lang="fr-FR" sz="2400" dirty="0"/>
            <a:t>Esprit de service</a:t>
          </a:r>
        </a:p>
      </dgm:t>
    </dgm:pt>
    <dgm:pt modelId="{24438F1D-B17E-E84D-ACC6-4B5634AA2E47}" type="parTrans" cxnId="{CF5758C3-C240-3049-8A3D-86B07EEC49AC}">
      <dgm:prSet/>
      <dgm:spPr/>
      <dgm:t>
        <a:bodyPr/>
        <a:lstStyle/>
        <a:p>
          <a:endParaRPr lang="fr-FR"/>
        </a:p>
      </dgm:t>
    </dgm:pt>
    <dgm:pt modelId="{F9EE1DF9-AB0A-9A4A-80E5-097DF42ED0AE}" type="sibTrans" cxnId="{CF5758C3-C240-3049-8A3D-86B07EEC49AC}">
      <dgm:prSet/>
      <dgm:spPr/>
      <dgm:t>
        <a:bodyPr/>
        <a:lstStyle/>
        <a:p>
          <a:endParaRPr lang="fr-FR"/>
        </a:p>
      </dgm:t>
    </dgm:pt>
    <dgm:pt modelId="{496C3159-E5D2-584E-8CBE-DD5B6B6EDEF6}">
      <dgm:prSet custT="1"/>
      <dgm:spPr>
        <a:solidFill>
          <a:srgbClr val="FF87F0"/>
        </a:solidFill>
      </dgm:spPr>
      <dgm:t>
        <a:bodyPr/>
        <a:lstStyle/>
        <a:p>
          <a:r>
            <a:rPr lang="fr-FR" sz="2400" dirty="0"/>
            <a:t>Disponible</a:t>
          </a:r>
        </a:p>
        <a:p>
          <a:r>
            <a:rPr lang="fr-FR" sz="2400" dirty="0"/>
            <a:t>Polyvalent</a:t>
          </a:r>
        </a:p>
        <a:p>
          <a:r>
            <a:rPr lang="fr-FR" sz="2400" dirty="0"/>
            <a:t>Organisé</a:t>
          </a:r>
        </a:p>
      </dgm:t>
    </dgm:pt>
    <dgm:pt modelId="{3EF3A312-D57C-E844-87BA-BB17C929743A}" type="parTrans" cxnId="{A96726C3-C83F-7C47-AA4A-D622840AB23B}">
      <dgm:prSet/>
      <dgm:spPr/>
      <dgm:t>
        <a:bodyPr/>
        <a:lstStyle/>
        <a:p>
          <a:endParaRPr lang="fr-FR"/>
        </a:p>
      </dgm:t>
    </dgm:pt>
    <dgm:pt modelId="{9FBA8436-E190-9E42-A0E5-07727B4C217E}" type="sibTrans" cxnId="{A96726C3-C83F-7C47-AA4A-D622840AB23B}">
      <dgm:prSet/>
      <dgm:spPr/>
      <dgm:t>
        <a:bodyPr/>
        <a:lstStyle/>
        <a:p>
          <a:endParaRPr lang="fr-FR"/>
        </a:p>
      </dgm:t>
    </dgm:pt>
    <dgm:pt modelId="{B4FC4974-C6FE-4F43-AADC-5DE84DB93A32}">
      <dgm:prSet custT="1"/>
      <dgm:spPr>
        <a:solidFill>
          <a:srgbClr val="852747"/>
        </a:solidFill>
      </dgm:spPr>
      <dgm:t>
        <a:bodyPr/>
        <a:lstStyle/>
        <a:p>
          <a:r>
            <a:rPr lang="fr-FR" sz="2000" dirty="0"/>
            <a:t>Savoir maîtriser ses émotions</a:t>
          </a:r>
        </a:p>
        <a:p>
          <a:r>
            <a:rPr lang="fr-FR" sz="2000" dirty="0"/>
            <a:t>Contrôle de soi</a:t>
          </a:r>
        </a:p>
      </dgm:t>
    </dgm:pt>
    <dgm:pt modelId="{121EB7F6-52D2-3F4E-841D-8462C276370D}" type="sibTrans" cxnId="{B4F6A2F5-5BEB-994E-B129-2545161C09AE}">
      <dgm:prSet/>
      <dgm:spPr/>
      <dgm:t>
        <a:bodyPr/>
        <a:lstStyle/>
        <a:p>
          <a:endParaRPr lang="fr-FR"/>
        </a:p>
      </dgm:t>
    </dgm:pt>
    <dgm:pt modelId="{386CA7E5-A445-D94E-A3B4-39158F5270D0}" type="parTrans" cxnId="{B4F6A2F5-5BEB-994E-B129-2545161C09AE}">
      <dgm:prSet/>
      <dgm:spPr/>
      <dgm:t>
        <a:bodyPr/>
        <a:lstStyle/>
        <a:p>
          <a:endParaRPr lang="fr-FR"/>
        </a:p>
      </dgm:t>
    </dgm:pt>
    <dgm:pt modelId="{D36164EB-F322-3447-A2B6-B8E01398BC19}">
      <dgm:prSet custT="1"/>
      <dgm:spPr/>
      <dgm:t>
        <a:bodyPr/>
        <a:lstStyle/>
        <a:p>
          <a:r>
            <a:rPr lang="fr-FR" sz="2000" dirty="0"/>
            <a:t>Capacité d’anticipation</a:t>
          </a:r>
        </a:p>
        <a:p>
          <a:r>
            <a:rPr lang="fr-FR" sz="2000" dirty="0"/>
            <a:t>de traitement et d’analyse</a:t>
          </a:r>
        </a:p>
      </dgm:t>
    </dgm:pt>
    <dgm:pt modelId="{8F7DBD24-B7A4-D74F-A024-6C7F6C3BABFD}" type="parTrans" cxnId="{CB523169-AFFE-9545-9DDE-74F47408B3C6}">
      <dgm:prSet/>
      <dgm:spPr/>
      <dgm:t>
        <a:bodyPr/>
        <a:lstStyle/>
        <a:p>
          <a:endParaRPr lang="fr-FR"/>
        </a:p>
      </dgm:t>
    </dgm:pt>
    <dgm:pt modelId="{A468AB40-0D71-AD4A-AFD4-962E20033554}" type="sibTrans" cxnId="{CB523169-AFFE-9545-9DDE-74F47408B3C6}">
      <dgm:prSet/>
      <dgm:spPr/>
      <dgm:t>
        <a:bodyPr/>
        <a:lstStyle/>
        <a:p>
          <a:endParaRPr lang="fr-FR"/>
        </a:p>
      </dgm:t>
    </dgm:pt>
    <dgm:pt modelId="{1C2CAF2A-3B22-8543-AD91-44699220C559}" type="pres">
      <dgm:prSet presAssocID="{3632E0DB-C786-D24B-A5FE-4222DCD93253}" presName="diagram" presStyleCnt="0">
        <dgm:presLayoutVars>
          <dgm:dir/>
          <dgm:resizeHandles val="exact"/>
        </dgm:presLayoutVars>
      </dgm:prSet>
      <dgm:spPr/>
    </dgm:pt>
    <dgm:pt modelId="{A6A69F70-AA79-D042-9FD2-29E0B61860C7}" type="pres">
      <dgm:prSet presAssocID="{6E9B4507-44B1-6545-A2E2-37FFBB9A02B8}" presName="node" presStyleLbl="node1" presStyleIdx="0" presStyleCnt="8" custScaleX="121823" custScaleY="107983">
        <dgm:presLayoutVars>
          <dgm:bulletEnabled val="1"/>
        </dgm:presLayoutVars>
      </dgm:prSet>
      <dgm:spPr/>
    </dgm:pt>
    <dgm:pt modelId="{66F97070-6159-4C49-8A42-919CE84E0A74}" type="pres">
      <dgm:prSet presAssocID="{79E0F4C1-0068-0F4A-8DB8-5662D5024DE3}" presName="sibTrans" presStyleCnt="0"/>
      <dgm:spPr/>
    </dgm:pt>
    <dgm:pt modelId="{0DBF4CC0-DBDD-C24B-9235-9A661E41E8D4}" type="pres">
      <dgm:prSet presAssocID="{2680ED09-90EC-C144-8C7B-37B9F97B2E75}" presName="node" presStyleLbl="node1" presStyleIdx="1" presStyleCnt="8" custScaleX="111517" custScaleY="110530">
        <dgm:presLayoutVars>
          <dgm:bulletEnabled val="1"/>
        </dgm:presLayoutVars>
      </dgm:prSet>
      <dgm:spPr/>
    </dgm:pt>
    <dgm:pt modelId="{13DCCB75-4B0D-BC43-91F2-B4E03C14F4C4}" type="pres">
      <dgm:prSet presAssocID="{5451DC1E-86FD-8F46-8FBB-3833554A0257}" presName="sibTrans" presStyleCnt="0"/>
      <dgm:spPr/>
    </dgm:pt>
    <dgm:pt modelId="{F2884142-5880-1B41-90A1-909C4BDC1312}" type="pres">
      <dgm:prSet presAssocID="{DF4628FE-4DA7-E542-A4F8-59DE45CCA4A5}" presName="node" presStyleLbl="node1" presStyleIdx="2" presStyleCnt="8" custScaleX="104658" custScaleY="105436">
        <dgm:presLayoutVars>
          <dgm:bulletEnabled val="1"/>
        </dgm:presLayoutVars>
      </dgm:prSet>
      <dgm:spPr/>
    </dgm:pt>
    <dgm:pt modelId="{603CCEB7-B039-1E47-B59D-9421EF1A7744}" type="pres">
      <dgm:prSet presAssocID="{5CCC2DF8-B4C5-D64A-8CB1-9EE9AF8F3650}" presName="sibTrans" presStyleCnt="0"/>
      <dgm:spPr/>
    </dgm:pt>
    <dgm:pt modelId="{6F911B60-976B-3B4B-B22B-FC5B85112A22}" type="pres">
      <dgm:prSet presAssocID="{496C3159-E5D2-584E-8CBE-DD5B6B6EDEF6}" presName="node" presStyleLbl="node1" presStyleIdx="3" presStyleCnt="8" custScaleX="104692" custScaleY="105436">
        <dgm:presLayoutVars>
          <dgm:bulletEnabled val="1"/>
        </dgm:presLayoutVars>
      </dgm:prSet>
      <dgm:spPr/>
    </dgm:pt>
    <dgm:pt modelId="{405EA08D-CA04-DB4D-B624-6F00C705A507}" type="pres">
      <dgm:prSet presAssocID="{9FBA8436-E190-9E42-A0E5-07727B4C217E}" presName="sibTrans" presStyleCnt="0"/>
      <dgm:spPr/>
    </dgm:pt>
    <dgm:pt modelId="{263D0284-26BB-454D-859F-D043978748BC}" type="pres">
      <dgm:prSet presAssocID="{B4FC4974-C6FE-4F43-AADC-5DE84DB93A32}" presName="node" presStyleLbl="node1" presStyleIdx="4" presStyleCnt="8" custScaleX="89049">
        <dgm:presLayoutVars>
          <dgm:bulletEnabled val="1"/>
        </dgm:presLayoutVars>
      </dgm:prSet>
      <dgm:spPr/>
    </dgm:pt>
    <dgm:pt modelId="{1FA7943A-3932-B94A-B62C-6FBABAB1E709}" type="pres">
      <dgm:prSet presAssocID="{121EB7F6-52D2-3F4E-841D-8462C276370D}" presName="sibTrans" presStyleCnt="0"/>
      <dgm:spPr/>
    </dgm:pt>
    <dgm:pt modelId="{3EAB5140-E352-5847-B636-DD56A980D422}" type="pres">
      <dgm:prSet presAssocID="{D36164EB-F322-3447-A2B6-B8E01398BC19}" presName="node" presStyleLbl="node1" presStyleIdx="5" presStyleCnt="8" custScaleX="100655">
        <dgm:presLayoutVars>
          <dgm:bulletEnabled val="1"/>
        </dgm:presLayoutVars>
      </dgm:prSet>
      <dgm:spPr/>
    </dgm:pt>
    <dgm:pt modelId="{3AC0DD2F-14DB-C148-9236-8BE9BE12131E}" type="pres">
      <dgm:prSet presAssocID="{A468AB40-0D71-AD4A-AFD4-962E20033554}" presName="sibTrans" presStyleCnt="0"/>
      <dgm:spPr/>
    </dgm:pt>
    <dgm:pt modelId="{176B37C7-F73A-4D4D-B5E9-3C70E780AF1E}" type="pres">
      <dgm:prSet presAssocID="{6B55A9F3-EB74-074E-80E2-86A0A3E95BA6}" presName="node" presStyleLbl="node1" presStyleIdx="6" presStyleCnt="8" custScaleX="142457" custScaleY="96118" custLinFactNeighborX="-6412" custLinFactNeighborY="2305">
        <dgm:presLayoutVars>
          <dgm:bulletEnabled val="1"/>
        </dgm:presLayoutVars>
      </dgm:prSet>
      <dgm:spPr/>
    </dgm:pt>
    <dgm:pt modelId="{C5B2F3E2-58E3-B148-BD38-05C492569093}" type="pres">
      <dgm:prSet presAssocID="{484460EF-2E8D-EC49-A1D6-8DFF6735E3C7}" presName="sibTrans" presStyleCnt="0"/>
      <dgm:spPr/>
    </dgm:pt>
    <dgm:pt modelId="{ECDCBA79-4279-9446-A967-10701EFADBA0}" type="pres">
      <dgm:prSet presAssocID="{2C3DEEB9-63E2-4D49-BFBD-C6B1DF48B95B}" presName="node" presStyleLbl="node1" presStyleIdx="7" presStyleCnt="8" custScaleX="117852" custScaleY="91569">
        <dgm:presLayoutVars>
          <dgm:bulletEnabled val="1"/>
        </dgm:presLayoutVars>
      </dgm:prSet>
      <dgm:spPr/>
    </dgm:pt>
  </dgm:ptLst>
  <dgm:cxnLst>
    <dgm:cxn modelId="{54AD4800-B8BD-4E45-A240-7399375E392A}" type="presOf" srcId="{B4FC4974-C6FE-4F43-AADC-5DE84DB93A32}" destId="{263D0284-26BB-454D-859F-D043978748BC}" srcOrd="0" destOrd="0" presId="urn:microsoft.com/office/officeart/2005/8/layout/default#1"/>
    <dgm:cxn modelId="{8C2E7A15-9067-5145-8220-0DEA347AA0C4}" srcId="{3632E0DB-C786-D24B-A5FE-4222DCD93253}" destId="{DF4628FE-4DA7-E542-A4F8-59DE45CCA4A5}" srcOrd="2" destOrd="0" parTransId="{935B5E61-733A-E44A-BCD8-D383088DB47C}" sibTransId="{5CCC2DF8-B4C5-D64A-8CB1-9EE9AF8F3650}"/>
    <dgm:cxn modelId="{2392D064-9977-D140-9E39-237FDF022FDE}" type="presOf" srcId="{496C3159-E5D2-584E-8CBE-DD5B6B6EDEF6}" destId="{6F911B60-976B-3B4B-B22B-FC5B85112A22}" srcOrd="0" destOrd="0" presId="urn:microsoft.com/office/officeart/2005/8/layout/default#1"/>
    <dgm:cxn modelId="{CB523169-AFFE-9545-9DDE-74F47408B3C6}" srcId="{3632E0DB-C786-D24B-A5FE-4222DCD93253}" destId="{D36164EB-F322-3447-A2B6-B8E01398BC19}" srcOrd="5" destOrd="0" parTransId="{8F7DBD24-B7A4-D74F-A024-6C7F6C3BABFD}" sibTransId="{A468AB40-0D71-AD4A-AFD4-962E20033554}"/>
    <dgm:cxn modelId="{245C5275-9E08-B84D-A4F3-51FF03494C9E}" type="presOf" srcId="{6E9B4507-44B1-6545-A2E2-37FFBB9A02B8}" destId="{A6A69F70-AA79-D042-9FD2-29E0B61860C7}" srcOrd="0" destOrd="0" presId="urn:microsoft.com/office/officeart/2005/8/layout/default#1"/>
    <dgm:cxn modelId="{F4349C8D-1D58-8140-966C-A65A90877D6A}" type="presOf" srcId="{DF4628FE-4DA7-E542-A4F8-59DE45CCA4A5}" destId="{F2884142-5880-1B41-90A1-909C4BDC1312}" srcOrd="0" destOrd="0" presId="urn:microsoft.com/office/officeart/2005/8/layout/default#1"/>
    <dgm:cxn modelId="{BDEB31B8-42B8-334D-92AC-7657CE33BFA8}" srcId="{3632E0DB-C786-D24B-A5FE-4222DCD93253}" destId="{6B55A9F3-EB74-074E-80E2-86A0A3E95BA6}" srcOrd="6" destOrd="0" parTransId="{D3CD2509-3134-614C-9F57-A0E2C75BBE1C}" sibTransId="{484460EF-2E8D-EC49-A1D6-8DFF6735E3C7}"/>
    <dgm:cxn modelId="{740C07BA-BA91-CE4A-8005-D5FFE2A74254}" srcId="{3632E0DB-C786-D24B-A5FE-4222DCD93253}" destId="{6E9B4507-44B1-6545-A2E2-37FFBB9A02B8}" srcOrd="0" destOrd="0" parTransId="{08CC04E0-5C29-7A49-B7E5-EBF46653AD1F}" sibTransId="{79E0F4C1-0068-0F4A-8DB8-5662D5024DE3}"/>
    <dgm:cxn modelId="{0B780DBA-3E3C-1847-A7B8-33DDF236463D}" srcId="{3632E0DB-C786-D24B-A5FE-4222DCD93253}" destId="{2680ED09-90EC-C144-8C7B-37B9F97B2E75}" srcOrd="1" destOrd="0" parTransId="{8C0DAC29-013F-924C-890C-112DC71BDCFB}" sibTransId="{5451DC1E-86FD-8F46-8FBB-3833554A0257}"/>
    <dgm:cxn modelId="{A96726C3-C83F-7C47-AA4A-D622840AB23B}" srcId="{3632E0DB-C786-D24B-A5FE-4222DCD93253}" destId="{496C3159-E5D2-584E-8CBE-DD5B6B6EDEF6}" srcOrd="3" destOrd="0" parTransId="{3EF3A312-D57C-E844-87BA-BB17C929743A}" sibTransId="{9FBA8436-E190-9E42-A0E5-07727B4C217E}"/>
    <dgm:cxn modelId="{CF5758C3-C240-3049-8A3D-86B07EEC49AC}" srcId="{3632E0DB-C786-D24B-A5FE-4222DCD93253}" destId="{2C3DEEB9-63E2-4D49-BFBD-C6B1DF48B95B}" srcOrd="7" destOrd="0" parTransId="{24438F1D-B17E-E84D-ACC6-4B5634AA2E47}" sibTransId="{F9EE1DF9-AB0A-9A4A-80E5-097DF42ED0AE}"/>
    <dgm:cxn modelId="{97065CD2-8CB1-F147-8808-233C170B411C}" type="presOf" srcId="{2C3DEEB9-63E2-4D49-BFBD-C6B1DF48B95B}" destId="{ECDCBA79-4279-9446-A967-10701EFADBA0}" srcOrd="0" destOrd="0" presId="urn:microsoft.com/office/officeart/2005/8/layout/default#1"/>
    <dgm:cxn modelId="{4EE583D8-08B4-884C-8019-E357B003BBB1}" type="presOf" srcId="{D36164EB-F322-3447-A2B6-B8E01398BC19}" destId="{3EAB5140-E352-5847-B636-DD56A980D422}" srcOrd="0" destOrd="0" presId="urn:microsoft.com/office/officeart/2005/8/layout/default#1"/>
    <dgm:cxn modelId="{A0E4FFE9-1EBF-E545-B967-5E28C80EF5CD}" type="presOf" srcId="{6B55A9F3-EB74-074E-80E2-86A0A3E95BA6}" destId="{176B37C7-F73A-4D4D-B5E9-3C70E780AF1E}" srcOrd="0" destOrd="0" presId="urn:microsoft.com/office/officeart/2005/8/layout/default#1"/>
    <dgm:cxn modelId="{B4F6A2F5-5BEB-994E-B129-2545161C09AE}" srcId="{3632E0DB-C786-D24B-A5FE-4222DCD93253}" destId="{B4FC4974-C6FE-4F43-AADC-5DE84DB93A32}" srcOrd="4" destOrd="0" parTransId="{386CA7E5-A445-D94E-A3B4-39158F5270D0}" sibTransId="{121EB7F6-52D2-3F4E-841D-8462C276370D}"/>
    <dgm:cxn modelId="{0358C4FB-1D52-A441-9230-1E7998EA901F}" type="presOf" srcId="{3632E0DB-C786-D24B-A5FE-4222DCD93253}" destId="{1C2CAF2A-3B22-8543-AD91-44699220C559}" srcOrd="0" destOrd="0" presId="urn:microsoft.com/office/officeart/2005/8/layout/default#1"/>
    <dgm:cxn modelId="{7D723EFE-4B25-0945-891E-657E82BC2226}" type="presOf" srcId="{2680ED09-90EC-C144-8C7B-37B9F97B2E75}" destId="{0DBF4CC0-DBDD-C24B-9235-9A661E41E8D4}" srcOrd="0" destOrd="0" presId="urn:microsoft.com/office/officeart/2005/8/layout/default#1"/>
    <dgm:cxn modelId="{1CC44CC1-FBA1-204B-99DF-DC57B6C3D5B9}" type="presParOf" srcId="{1C2CAF2A-3B22-8543-AD91-44699220C559}" destId="{A6A69F70-AA79-D042-9FD2-29E0B61860C7}" srcOrd="0" destOrd="0" presId="urn:microsoft.com/office/officeart/2005/8/layout/default#1"/>
    <dgm:cxn modelId="{94B46171-BB71-1645-A126-AF44E9C9BB61}" type="presParOf" srcId="{1C2CAF2A-3B22-8543-AD91-44699220C559}" destId="{66F97070-6159-4C49-8A42-919CE84E0A74}" srcOrd="1" destOrd="0" presId="urn:microsoft.com/office/officeart/2005/8/layout/default#1"/>
    <dgm:cxn modelId="{FE6CBDC2-28B2-184B-B787-7B9DCD033494}" type="presParOf" srcId="{1C2CAF2A-3B22-8543-AD91-44699220C559}" destId="{0DBF4CC0-DBDD-C24B-9235-9A661E41E8D4}" srcOrd="2" destOrd="0" presId="urn:microsoft.com/office/officeart/2005/8/layout/default#1"/>
    <dgm:cxn modelId="{AD190513-4E14-4E44-BBDF-A4A2FFEB9638}" type="presParOf" srcId="{1C2CAF2A-3B22-8543-AD91-44699220C559}" destId="{13DCCB75-4B0D-BC43-91F2-B4E03C14F4C4}" srcOrd="3" destOrd="0" presId="urn:microsoft.com/office/officeart/2005/8/layout/default#1"/>
    <dgm:cxn modelId="{6636889E-79DC-8B4A-9EEB-8A7E5A39F2D7}" type="presParOf" srcId="{1C2CAF2A-3B22-8543-AD91-44699220C559}" destId="{F2884142-5880-1B41-90A1-909C4BDC1312}" srcOrd="4" destOrd="0" presId="urn:microsoft.com/office/officeart/2005/8/layout/default#1"/>
    <dgm:cxn modelId="{2CFCBA6E-718A-7742-91EC-D60005D4D626}" type="presParOf" srcId="{1C2CAF2A-3B22-8543-AD91-44699220C559}" destId="{603CCEB7-B039-1E47-B59D-9421EF1A7744}" srcOrd="5" destOrd="0" presId="urn:microsoft.com/office/officeart/2005/8/layout/default#1"/>
    <dgm:cxn modelId="{A5B827D2-F31A-4C44-B703-653D0908F37E}" type="presParOf" srcId="{1C2CAF2A-3B22-8543-AD91-44699220C559}" destId="{6F911B60-976B-3B4B-B22B-FC5B85112A22}" srcOrd="6" destOrd="0" presId="urn:microsoft.com/office/officeart/2005/8/layout/default#1"/>
    <dgm:cxn modelId="{DF8E6D83-7E10-6642-995E-366300C2E5EF}" type="presParOf" srcId="{1C2CAF2A-3B22-8543-AD91-44699220C559}" destId="{405EA08D-CA04-DB4D-B624-6F00C705A507}" srcOrd="7" destOrd="0" presId="urn:microsoft.com/office/officeart/2005/8/layout/default#1"/>
    <dgm:cxn modelId="{3360E142-4EBE-4847-8BC9-A049DBD92E8A}" type="presParOf" srcId="{1C2CAF2A-3B22-8543-AD91-44699220C559}" destId="{263D0284-26BB-454D-859F-D043978748BC}" srcOrd="8" destOrd="0" presId="urn:microsoft.com/office/officeart/2005/8/layout/default#1"/>
    <dgm:cxn modelId="{0872C0CF-B367-5049-8EAD-2BA22A116CA0}" type="presParOf" srcId="{1C2CAF2A-3B22-8543-AD91-44699220C559}" destId="{1FA7943A-3932-B94A-B62C-6FBABAB1E709}" srcOrd="9" destOrd="0" presId="urn:microsoft.com/office/officeart/2005/8/layout/default#1"/>
    <dgm:cxn modelId="{B00BF664-DCE8-AD4A-8ED1-69D9D511E960}" type="presParOf" srcId="{1C2CAF2A-3B22-8543-AD91-44699220C559}" destId="{3EAB5140-E352-5847-B636-DD56A980D422}" srcOrd="10" destOrd="0" presId="urn:microsoft.com/office/officeart/2005/8/layout/default#1"/>
    <dgm:cxn modelId="{10314F16-97B4-6845-A056-A6D4204C8FC6}" type="presParOf" srcId="{1C2CAF2A-3B22-8543-AD91-44699220C559}" destId="{3AC0DD2F-14DB-C148-9236-8BE9BE12131E}" srcOrd="11" destOrd="0" presId="urn:microsoft.com/office/officeart/2005/8/layout/default#1"/>
    <dgm:cxn modelId="{095DE679-3D3A-D543-B3B1-6FE28BFC4389}" type="presParOf" srcId="{1C2CAF2A-3B22-8543-AD91-44699220C559}" destId="{176B37C7-F73A-4D4D-B5E9-3C70E780AF1E}" srcOrd="12" destOrd="0" presId="urn:microsoft.com/office/officeart/2005/8/layout/default#1"/>
    <dgm:cxn modelId="{AE67E8A9-FEBC-CF47-9DAE-C5F000C93D83}" type="presParOf" srcId="{1C2CAF2A-3B22-8543-AD91-44699220C559}" destId="{C5B2F3E2-58E3-B148-BD38-05C492569093}" srcOrd="13" destOrd="0" presId="urn:microsoft.com/office/officeart/2005/8/layout/default#1"/>
    <dgm:cxn modelId="{7CCB1E6B-6D42-1D46-A86A-2DFDDF62B646}" type="presParOf" srcId="{1C2CAF2A-3B22-8543-AD91-44699220C559}" destId="{ECDCBA79-4279-9446-A967-10701EFADBA0}" srcOrd="14" destOrd="0" presId="urn:microsoft.com/office/officeart/2005/8/layout/default#1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2E0DB-C786-D24B-A5FE-4222DCD93253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E9B4507-44B1-6545-A2E2-37FFBB9A02B8}">
      <dgm:prSet custT="1"/>
      <dgm:spPr>
        <a:solidFill>
          <a:srgbClr val="00B0F0"/>
        </a:solidFill>
      </dgm:spPr>
      <dgm:t>
        <a:bodyPr/>
        <a:lstStyle/>
        <a:p>
          <a:r>
            <a:rPr lang="fr-FR" sz="2400" b="1" dirty="0"/>
            <a:t>Aisance relationnelle</a:t>
          </a:r>
        </a:p>
        <a:p>
          <a:r>
            <a:rPr lang="fr-FR" sz="2400" b="1" dirty="0"/>
            <a:t>Langage adapté</a:t>
          </a:r>
        </a:p>
      </dgm:t>
    </dgm:pt>
    <dgm:pt modelId="{08CC04E0-5C29-7A49-B7E5-EBF46653AD1F}" type="parTrans" cxnId="{740C07BA-BA91-CE4A-8005-D5FFE2A74254}">
      <dgm:prSet/>
      <dgm:spPr/>
      <dgm:t>
        <a:bodyPr/>
        <a:lstStyle/>
        <a:p>
          <a:endParaRPr lang="fr-FR"/>
        </a:p>
      </dgm:t>
    </dgm:pt>
    <dgm:pt modelId="{79E0F4C1-0068-0F4A-8DB8-5662D5024DE3}" type="sibTrans" cxnId="{740C07BA-BA91-CE4A-8005-D5FFE2A74254}">
      <dgm:prSet/>
      <dgm:spPr/>
      <dgm:t>
        <a:bodyPr/>
        <a:lstStyle/>
        <a:p>
          <a:endParaRPr lang="fr-FR"/>
        </a:p>
      </dgm:t>
    </dgm:pt>
    <dgm:pt modelId="{DF4628FE-4DA7-E542-A4F8-59DE45CCA4A5}">
      <dgm:prSet custT="1"/>
      <dgm:spPr>
        <a:solidFill>
          <a:srgbClr val="FF8D2A"/>
        </a:solidFill>
      </dgm:spPr>
      <dgm:t>
        <a:bodyPr/>
        <a:lstStyle/>
        <a:p>
          <a:r>
            <a:rPr lang="fr-FR" sz="2400" dirty="0"/>
            <a:t>Attentif</a:t>
          </a:r>
        </a:p>
        <a:p>
          <a:r>
            <a:rPr lang="fr-FR" sz="2400" dirty="0"/>
            <a:t>à l’écoute</a:t>
          </a:r>
        </a:p>
        <a:p>
          <a:r>
            <a:rPr lang="fr-FR" sz="2400" dirty="0"/>
            <a:t>Contrôle de soi</a:t>
          </a:r>
        </a:p>
      </dgm:t>
    </dgm:pt>
    <dgm:pt modelId="{935B5E61-733A-E44A-BCD8-D383088DB47C}" type="parTrans" cxnId="{8C2E7A15-9067-5145-8220-0DEA347AA0C4}">
      <dgm:prSet/>
      <dgm:spPr/>
      <dgm:t>
        <a:bodyPr/>
        <a:lstStyle/>
        <a:p>
          <a:endParaRPr lang="fr-FR"/>
        </a:p>
      </dgm:t>
    </dgm:pt>
    <dgm:pt modelId="{5CCC2DF8-B4C5-D64A-8CB1-9EE9AF8F3650}" type="sibTrans" cxnId="{8C2E7A15-9067-5145-8220-0DEA347AA0C4}">
      <dgm:prSet/>
      <dgm:spPr/>
      <dgm:t>
        <a:bodyPr/>
        <a:lstStyle/>
        <a:p>
          <a:endParaRPr lang="fr-FR"/>
        </a:p>
      </dgm:t>
    </dgm:pt>
    <dgm:pt modelId="{EE62F6FE-1DD3-0A41-997D-F8514906F05C}">
      <dgm:prSet custT="1"/>
      <dgm:spPr>
        <a:solidFill>
          <a:srgbClr val="4E76FF"/>
        </a:solidFill>
      </dgm:spPr>
      <dgm:t>
        <a:bodyPr/>
        <a:lstStyle/>
        <a:p>
          <a:r>
            <a:rPr lang="fr-FR" sz="2400" dirty="0"/>
            <a:t>sens des responsabilités et de l’organisation</a:t>
          </a:r>
        </a:p>
      </dgm:t>
    </dgm:pt>
    <dgm:pt modelId="{2F72F9CE-75BA-5E4C-AA29-47E890BD895E}" type="parTrans" cxnId="{411F1669-29DB-B64D-BFD1-25E5D68302F8}">
      <dgm:prSet/>
      <dgm:spPr/>
      <dgm:t>
        <a:bodyPr/>
        <a:lstStyle/>
        <a:p>
          <a:endParaRPr lang="fr-FR"/>
        </a:p>
      </dgm:t>
    </dgm:pt>
    <dgm:pt modelId="{B2570B60-72C8-524B-840D-2B40C74D3FB6}" type="sibTrans" cxnId="{411F1669-29DB-B64D-BFD1-25E5D68302F8}">
      <dgm:prSet/>
      <dgm:spPr/>
      <dgm:t>
        <a:bodyPr/>
        <a:lstStyle/>
        <a:p>
          <a:endParaRPr lang="fr-FR"/>
        </a:p>
      </dgm:t>
    </dgm:pt>
    <dgm:pt modelId="{2680ED09-90EC-C144-8C7B-37B9F97B2E75}">
      <dgm:prSet custT="1"/>
      <dgm:spPr>
        <a:solidFill>
          <a:srgbClr val="00B050"/>
        </a:solidFill>
      </dgm:spPr>
      <dgm:t>
        <a:bodyPr/>
        <a:lstStyle/>
        <a:p>
          <a:r>
            <a:rPr lang="fr-FR" sz="2400" dirty="0"/>
            <a:t>Goût pour les TIC</a:t>
          </a:r>
        </a:p>
        <a:p>
          <a:r>
            <a:rPr lang="fr-F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Technologie de l’information et de la communication</a:t>
          </a:r>
        </a:p>
      </dgm:t>
    </dgm:pt>
    <dgm:pt modelId="{8C0DAC29-013F-924C-890C-112DC71BDCFB}" type="parTrans" cxnId="{0B780DBA-3E3C-1847-A7B8-33DDF236463D}">
      <dgm:prSet/>
      <dgm:spPr/>
      <dgm:t>
        <a:bodyPr/>
        <a:lstStyle/>
        <a:p>
          <a:endParaRPr lang="fr-FR"/>
        </a:p>
      </dgm:t>
    </dgm:pt>
    <dgm:pt modelId="{5451DC1E-86FD-8F46-8FBB-3833554A0257}" type="sibTrans" cxnId="{0B780DBA-3E3C-1847-A7B8-33DDF236463D}">
      <dgm:prSet/>
      <dgm:spPr/>
      <dgm:t>
        <a:bodyPr/>
        <a:lstStyle/>
        <a:p>
          <a:endParaRPr lang="fr-FR"/>
        </a:p>
      </dgm:t>
    </dgm:pt>
    <dgm:pt modelId="{6B55A9F3-EB74-074E-80E2-86A0A3E95BA6}">
      <dgm:prSet custT="1"/>
      <dgm:spPr>
        <a:solidFill>
          <a:srgbClr val="7030A0"/>
        </a:solidFill>
      </dgm:spPr>
      <dgm:t>
        <a:bodyPr/>
        <a:lstStyle/>
        <a:p>
          <a:r>
            <a:rPr lang="fr-FR" sz="2400" dirty="0"/>
            <a:t>Organisé</a:t>
          </a:r>
        </a:p>
        <a:p>
          <a:r>
            <a:rPr lang="fr-FR" sz="2400" dirty="0"/>
            <a:t>Méthodique</a:t>
          </a:r>
        </a:p>
        <a:p>
          <a:r>
            <a:rPr lang="fr-FR" sz="2400" dirty="0"/>
            <a:t>Rigoureux</a:t>
          </a:r>
        </a:p>
      </dgm:t>
    </dgm:pt>
    <dgm:pt modelId="{D3CD2509-3134-614C-9F57-A0E2C75BBE1C}" type="parTrans" cxnId="{BDEB31B8-42B8-334D-92AC-7657CE33BFA8}">
      <dgm:prSet/>
      <dgm:spPr/>
      <dgm:t>
        <a:bodyPr/>
        <a:lstStyle/>
        <a:p>
          <a:endParaRPr lang="fr-FR"/>
        </a:p>
      </dgm:t>
    </dgm:pt>
    <dgm:pt modelId="{484460EF-2E8D-EC49-A1D6-8DFF6735E3C7}" type="sibTrans" cxnId="{BDEB31B8-42B8-334D-92AC-7657CE33BFA8}">
      <dgm:prSet/>
      <dgm:spPr/>
      <dgm:t>
        <a:bodyPr/>
        <a:lstStyle/>
        <a:p>
          <a:endParaRPr lang="fr-FR"/>
        </a:p>
      </dgm:t>
    </dgm:pt>
    <dgm:pt modelId="{2C3DEEB9-63E2-4D49-BFBD-C6B1DF48B95B}">
      <dgm:prSet custT="1"/>
      <dgm:spPr>
        <a:solidFill>
          <a:srgbClr val="002060"/>
        </a:solidFill>
      </dgm:spPr>
      <dgm:t>
        <a:bodyPr/>
        <a:lstStyle/>
        <a:p>
          <a:r>
            <a:rPr lang="fr-FR" sz="2400" dirty="0"/>
            <a:t>Esprit d’équipe et d'adaptabilité</a:t>
          </a:r>
        </a:p>
      </dgm:t>
    </dgm:pt>
    <dgm:pt modelId="{24438F1D-B17E-E84D-ACC6-4B5634AA2E47}" type="parTrans" cxnId="{CF5758C3-C240-3049-8A3D-86B07EEC49AC}">
      <dgm:prSet/>
      <dgm:spPr/>
      <dgm:t>
        <a:bodyPr/>
        <a:lstStyle/>
        <a:p>
          <a:endParaRPr lang="fr-FR"/>
        </a:p>
      </dgm:t>
    </dgm:pt>
    <dgm:pt modelId="{F9EE1DF9-AB0A-9A4A-80E5-097DF42ED0AE}" type="sibTrans" cxnId="{CF5758C3-C240-3049-8A3D-86B07EEC49AC}">
      <dgm:prSet/>
      <dgm:spPr/>
      <dgm:t>
        <a:bodyPr/>
        <a:lstStyle/>
        <a:p>
          <a:endParaRPr lang="fr-FR"/>
        </a:p>
      </dgm:t>
    </dgm:pt>
    <dgm:pt modelId="{496C3159-E5D2-584E-8CBE-DD5B6B6EDEF6}">
      <dgm:prSet custT="1"/>
      <dgm:spPr>
        <a:solidFill>
          <a:srgbClr val="FF87F0"/>
        </a:solidFill>
      </dgm:spPr>
      <dgm:t>
        <a:bodyPr/>
        <a:lstStyle/>
        <a:p>
          <a:r>
            <a:rPr lang="fr-FR" sz="2000" dirty="0"/>
            <a:t>Dynamique</a:t>
          </a:r>
        </a:p>
        <a:p>
          <a:r>
            <a:rPr lang="fr-FR" sz="2000" dirty="0"/>
            <a:t>Curieux</a:t>
          </a:r>
        </a:p>
        <a:p>
          <a:r>
            <a:rPr lang="fr-FR" sz="2000" dirty="0"/>
            <a:t>Réactif</a:t>
          </a:r>
        </a:p>
        <a:p>
          <a:r>
            <a:rPr lang="fr-FR" sz="2000" dirty="0"/>
            <a:t>Disponibl</a:t>
          </a:r>
          <a:r>
            <a:rPr lang="fr-FR" sz="2400" dirty="0"/>
            <a:t>e</a:t>
          </a:r>
        </a:p>
      </dgm:t>
    </dgm:pt>
    <dgm:pt modelId="{3EF3A312-D57C-E844-87BA-BB17C929743A}" type="parTrans" cxnId="{A96726C3-C83F-7C47-AA4A-D622840AB23B}">
      <dgm:prSet/>
      <dgm:spPr/>
      <dgm:t>
        <a:bodyPr/>
        <a:lstStyle/>
        <a:p>
          <a:endParaRPr lang="fr-FR"/>
        </a:p>
      </dgm:t>
    </dgm:pt>
    <dgm:pt modelId="{9FBA8436-E190-9E42-A0E5-07727B4C217E}" type="sibTrans" cxnId="{A96726C3-C83F-7C47-AA4A-D622840AB23B}">
      <dgm:prSet/>
      <dgm:spPr/>
      <dgm:t>
        <a:bodyPr/>
        <a:lstStyle/>
        <a:p>
          <a:endParaRPr lang="fr-FR"/>
        </a:p>
      </dgm:t>
    </dgm:pt>
    <dgm:pt modelId="{B4FC4974-C6FE-4F43-AADC-5DE84DB93A32}">
      <dgm:prSet custT="1"/>
      <dgm:spPr>
        <a:solidFill>
          <a:srgbClr val="852747"/>
        </a:solidFill>
      </dgm:spPr>
      <dgm:t>
        <a:bodyPr/>
        <a:lstStyle/>
        <a:p>
          <a:r>
            <a:rPr lang="fr-FR" sz="2400" dirty="0"/>
            <a:t>Autonomie et </a:t>
          </a:r>
        </a:p>
        <a:p>
          <a:r>
            <a:rPr lang="fr-FR" sz="2400" dirty="0"/>
            <a:t>esprit d’initiative</a:t>
          </a:r>
        </a:p>
      </dgm:t>
    </dgm:pt>
    <dgm:pt modelId="{121EB7F6-52D2-3F4E-841D-8462C276370D}" type="sibTrans" cxnId="{B4F6A2F5-5BEB-994E-B129-2545161C09AE}">
      <dgm:prSet/>
      <dgm:spPr/>
      <dgm:t>
        <a:bodyPr/>
        <a:lstStyle/>
        <a:p>
          <a:endParaRPr lang="fr-FR"/>
        </a:p>
      </dgm:t>
    </dgm:pt>
    <dgm:pt modelId="{386CA7E5-A445-D94E-A3B4-39158F5270D0}" type="parTrans" cxnId="{B4F6A2F5-5BEB-994E-B129-2545161C09AE}">
      <dgm:prSet/>
      <dgm:spPr/>
      <dgm:t>
        <a:bodyPr/>
        <a:lstStyle/>
        <a:p>
          <a:endParaRPr lang="fr-FR"/>
        </a:p>
      </dgm:t>
    </dgm:pt>
    <dgm:pt modelId="{1C2CAF2A-3B22-8543-AD91-44699220C559}" type="pres">
      <dgm:prSet presAssocID="{3632E0DB-C786-D24B-A5FE-4222DCD93253}" presName="diagram" presStyleCnt="0">
        <dgm:presLayoutVars>
          <dgm:dir/>
          <dgm:resizeHandles val="exact"/>
        </dgm:presLayoutVars>
      </dgm:prSet>
      <dgm:spPr/>
    </dgm:pt>
    <dgm:pt modelId="{A6A69F70-AA79-D042-9FD2-29E0B61860C7}" type="pres">
      <dgm:prSet presAssocID="{6E9B4507-44B1-6545-A2E2-37FFBB9A02B8}" presName="node" presStyleLbl="node1" presStyleIdx="0" presStyleCnt="8">
        <dgm:presLayoutVars>
          <dgm:bulletEnabled val="1"/>
        </dgm:presLayoutVars>
      </dgm:prSet>
      <dgm:spPr/>
    </dgm:pt>
    <dgm:pt modelId="{66F97070-6159-4C49-8A42-919CE84E0A74}" type="pres">
      <dgm:prSet presAssocID="{79E0F4C1-0068-0F4A-8DB8-5662D5024DE3}" presName="sibTrans" presStyleCnt="0"/>
      <dgm:spPr/>
    </dgm:pt>
    <dgm:pt modelId="{F2884142-5880-1B41-90A1-909C4BDC1312}" type="pres">
      <dgm:prSet presAssocID="{DF4628FE-4DA7-E542-A4F8-59DE45CCA4A5}" presName="node" presStyleLbl="node1" presStyleIdx="1" presStyleCnt="8">
        <dgm:presLayoutVars>
          <dgm:bulletEnabled val="1"/>
        </dgm:presLayoutVars>
      </dgm:prSet>
      <dgm:spPr/>
    </dgm:pt>
    <dgm:pt modelId="{603CCEB7-B039-1E47-B59D-9421EF1A7744}" type="pres">
      <dgm:prSet presAssocID="{5CCC2DF8-B4C5-D64A-8CB1-9EE9AF8F3650}" presName="sibTrans" presStyleCnt="0"/>
      <dgm:spPr/>
    </dgm:pt>
    <dgm:pt modelId="{6F911B60-976B-3B4B-B22B-FC5B85112A22}" type="pres">
      <dgm:prSet presAssocID="{496C3159-E5D2-584E-8CBE-DD5B6B6EDEF6}" presName="node" presStyleLbl="node1" presStyleIdx="2" presStyleCnt="8">
        <dgm:presLayoutVars>
          <dgm:bulletEnabled val="1"/>
        </dgm:presLayoutVars>
      </dgm:prSet>
      <dgm:spPr/>
    </dgm:pt>
    <dgm:pt modelId="{405EA08D-CA04-DB4D-B624-6F00C705A507}" type="pres">
      <dgm:prSet presAssocID="{9FBA8436-E190-9E42-A0E5-07727B4C217E}" presName="sibTrans" presStyleCnt="0"/>
      <dgm:spPr/>
    </dgm:pt>
    <dgm:pt modelId="{176B37C7-F73A-4D4D-B5E9-3C70E780AF1E}" type="pres">
      <dgm:prSet presAssocID="{6B55A9F3-EB74-074E-80E2-86A0A3E95BA6}" presName="node" presStyleLbl="node1" presStyleIdx="3" presStyleCnt="8">
        <dgm:presLayoutVars>
          <dgm:bulletEnabled val="1"/>
        </dgm:presLayoutVars>
      </dgm:prSet>
      <dgm:spPr/>
    </dgm:pt>
    <dgm:pt modelId="{C5B2F3E2-58E3-B148-BD38-05C492569093}" type="pres">
      <dgm:prSet presAssocID="{484460EF-2E8D-EC49-A1D6-8DFF6735E3C7}" presName="sibTrans" presStyleCnt="0"/>
      <dgm:spPr/>
    </dgm:pt>
    <dgm:pt modelId="{263D0284-26BB-454D-859F-D043978748BC}" type="pres">
      <dgm:prSet presAssocID="{B4FC4974-C6FE-4F43-AADC-5DE84DB93A32}" presName="node" presStyleLbl="node1" presStyleIdx="4" presStyleCnt="8">
        <dgm:presLayoutVars>
          <dgm:bulletEnabled val="1"/>
        </dgm:presLayoutVars>
      </dgm:prSet>
      <dgm:spPr/>
    </dgm:pt>
    <dgm:pt modelId="{1FA7943A-3932-B94A-B62C-6FBABAB1E709}" type="pres">
      <dgm:prSet presAssocID="{121EB7F6-52D2-3F4E-841D-8462C276370D}" presName="sibTrans" presStyleCnt="0"/>
      <dgm:spPr/>
    </dgm:pt>
    <dgm:pt modelId="{0DBF4CC0-DBDD-C24B-9235-9A661E41E8D4}" type="pres">
      <dgm:prSet presAssocID="{2680ED09-90EC-C144-8C7B-37B9F97B2E75}" presName="node" presStyleLbl="node1" presStyleIdx="5" presStyleCnt="8">
        <dgm:presLayoutVars>
          <dgm:bulletEnabled val="1"/>
        </dgm:presLayoutVars>
      </dgm:prSet>
      <dgm:spPr/>
    </dgm:pt>
    <dgm:pt modelId="{13DCCB75-4B0D-BC43-91F2-B4E03C14F4C4}" type="pres">
      <dgm:prSet presAssocID="{5451DC1E-86FD-8F46-8FBB-3833554A0257}" presName="sibTrans" presStyleCnt="0"/>
      <dgm:spPr/>
    </dgm:pt>
    <dgm:pt modelId="{5A0C52B0-25E7-B349-BA4A-1DC062773646}" type="pres">
      <dgm:prSet presAssocID="{EE62F6FE-1DD3-0A41-997D-F8514906F05C}" presName="node" presStyleLbl="node1" presStyleIdx="6" presStyleCnt="8">
        <dgm:presLayoutVars>
          <dgm:bulletEnabled val="1"/>
        </dgm:presLayoutVars>
      </dgm:prSet>
      <dgm:spPr/>
    </dgm:pt>
    <dgm:pt modelId="{57EFDA8F-A801-3F48-9CA5-537EB7C4183B}" type="pres">
      <dgm:prSet presAssocID="{B2570B60-72C8-524B-840D-2B40C74D3FB6}" presName="sibTrans" presStyleCnt="0"/>
      <dgm:spPr/>
    </dgm:pt>
    <dgm:pt modelId="{ECDCBA79-4279-9446-A967-10701EFADBA0}" type="pres">
      <dgm:prSet presAssocID="{2C3DEEB9-63E2-4D49-BFBD-C6B1DF48B95B}" presName="node" presStyleLbl="node1" presStyleIdx="7" presStyleCnt="8">
        <dgm:presLayoutVars>
          <dgm:bulletEnabled val="1"/>
        </dgm:presLayoutVars>
      </dgm:prSet>
      <dgm:spPr/>
    </dgm:pt>
  </dgm:ptLst>
  <dgm:cxnLst>
    <dgm:cxn modelId="{8C2E7A15-9067-5145-8220-0DEA347AA0C4}" srcId="{3632E0DB-C786-D24B-A5FE-4222DCD93253}" destId="{DF4628FE-4DA7-E542-A4F8-59DE45CCA4A5}" srcOrd="1" destOrd="0" parTransId="{935B5E61-733A-E44A-BCD8-D383088DB47C}" sibTransId="{5CCC2DF8-B4C5-D64A-8CB1-9EE9AF8F3650}"/>
    <dgm:cxn modelId="{4D9DFA3F-944A-D049-B545-60F8CF43E9E0}" type="presOf" srcId="{6E9B4507-44B1-6545-A2E2-37FFBB9A02B8}" destId="{A6A69F70-AA79-D042-9FD2-29E0B61860C7}" srcOrd="0" destOrd="0" presId="urn:microsoft.com/office/officeart/2005/8/layout/default#1"/>
    <dgm:cxn modelId="{86066963-BCC6-7B4A-A290-7579CA41CDD8}" type="presOf" srcId="{DF4628FE-4DA7-E542-A4F8-59DE45CCA4A5}" destId="{F2884142-5880-1B41-90A1-909C4BDC1312}" srcOrd="0" destOrd="0" presId="urn:microsoft.com/office/officeart/2005/8/layout/default#1"/>
    <dgm:cxn modelId="{411F1669-29DB-B64D-BFD1-25E5D68302F8}" srcId="{3632E0DB-C786-D24B-A5FE-4222DCD93253}" destId="{EE62F6FE-1DD3-0A41-997D-F8514906F05C}" srcOrd="6" destOrd="0" parTransId="{2F72F9CE-75BA-5E4C-AA29-47E890BD895E}" sibTransId="{B2570B60-72C8-524B-840D-2B40C74D3FB6}"/>
    <dgm:cxn modelId="{812E426A-9DA7-834E-A9E7-2A9B69CEB7AA}" type="presOf" srcId="{2C3DEEB9-63E2-4D49-BFBD-C6B1DF48B95B}" destId="{ECDCBA79-4279-9446-A967-10701EFADBA0}" srcOrd="0" destOrd="0" presId="urn:microsoft.com/office/officeart/2005/8/layout/default#1"/>
    <dgm:cxn modelId="{A88A504A-3E94-6C4C-8F11-704EC40F2E20}" type="presOf" srcId="{2680ED09-90EC-C144-8C7B-37B9F97B2E75}" destId="{0DBF4CC0-DBDD-C24B-9235-9A661E41E8D4}" srcOrd="0" destOrd="0" presId="urn:microsoft.com/office/officeart/2005/8/layout/default#1"/>
    <dgm:cxn modelId="{C565A854-749F-084E-B0E8-CEBC5097CBBD}" type="presOf" srcId="{EE62F6FE-1DD3-0A41-997D-F8514906F05C}" destId="{5A0C52B0-25E7-B349-BA4A-1DC062773646}" srcOrd="0" destOrd="0" presId="urn:microsoft.com/office/officeart/2005/8/layout/default#1"/>
    <dgm:cxn modelId="{BDEB31B8-42B8-334D-92AC-7657CE33BFA8}" srcId="{3632E0DB-C786-D24B-A5FE-4222DCD93253}" destId="{6B55A9F3-EB74-074E-80E2-86A0A3E95BA6}" srcOrd="3" destOrd="0" parTransId="{D3CD2509-3134-614C-9F57-A0E2C75BBE1C}" sibTransId="{484460EF-2E8D-EC49-A1D6-8DFF6735E3C7}"/>
    <dgm:cxn modelId="{740C07BA-BA91-CE4A-8005-D5FFE2A74254}" srcId="{3632E0DB-C786-D24B-A5FE-4222DCD93253}" destId="{6E9B4507-44B1-6545-A2E2-37FFBB9A02B8}" srcOrd="0" destOrd="0" parTransId="{08CC04E0-5C29-7A49-B7E5-EBF46653AD1F}" sibTransId="{79E0F4C1-0068-0F4A-8DB8-5662D5024DE3}"/>
    <dgm:cxn modelId="{0B780DBA-3E3C-1847-A7B8-33DDF236463D}" srcId="{3632E0DB-C786-D24B-A5FE-4222DCD93253}" destId="{2680ED09-90EC-C144-8C7B-37B9F97B2E75}" srcOrd="5" destOrd="0" parTransId="{8C0DAC29-013F-924C-890C-112DC71BDCFB}" sibTransId="{5451DC1E-86FD-8F46-8FBB-3833554A0257}"/>
    <dgm:cxn modelId="{1569E3BE-15E8-4E49-9573-51C31AA0264D}" type="presOf" srcId="{B4FC4974-C6FE-4F43-AADC-5DE84DB93A32}" destId="{263D0284-26BB-454D-859F-D043978748BC}" srcOrd="0" destOrd="0" presId="urn:microsoft.com/office/officeart/2005/8/layout/default#1"/>
    <dgm:cxn modelId="{75814BC0-5E88-9446-9A53-4612C879D6AB}" type="presOf" srcId="{6B55A9F3-EB74-074E-80E2-86A0A3E95BA6}" destId="{176B37C7-F73A-4D4D-B5E9-3C70E780AF1E}" srcOrd="0" destOrd="0" presId="urn:microsoft.com/office/officeart/2005/8/layout/default#1"/>
    <dgm:cxn modelId="{A96726C3-C83F-7C47-AA4A-D622840AB23B}" srcId="{3632E0DB-C786-D24B-A5FE-4222DCD93253}" destId="{496C3159-E5D2-584E-8CBE-DD5B6B6EDEF6}" srcOrd="2" destOrd="0" parTransId="{3EF3A312-D57C-E844-87BA-BB17C929743A}" sibTransId="{9FBA8436-E190-9E42-A0E5-07727B4C217E}"/>
    <dgm:cxn modelId="{CF5758C3-C240-3049-8A3D-86B07EEC49AC}" srcId="{3632E0DB-C786-D24B-A5FE-4222DCD93253}" destId="{2C3DEEB9-63E2-4D49-BFBD-C6B1DF48B95B}" srcOrd="7" destOrd="0" parTransId="{24438F1D-B17E-E84D-ACC6-4B5634AA2E47}" sibTransId="{F9EE1DF9-AB0A-9A4A-80E5-097DF42ED0AE}"/>
    <dgm:cxn modelId="{A84DF9C3-6F1C-8C4B-98F0-5AC965BB5380}" type="presOf" srcId="{496C3159-E5D2-584E-8CBE-DD5B6B6EDEF6}" destId="{6F911B60-976B-3B4B-B22B-FC5B85112A22}" srcOrd="0" destOrd="0" presId="urn:microsoft.com/office/officeart/2005/8/layout/default#1"/>
    <dgm:cxn modelId="{B4F6A2F5-5BEB-994E-B129-2545161C09AE}" srcId="{3632E0DB-C786-D24B-A5FE-4222DCD93253}" destId="{B4FC4974-C6FE-4F43-AADC-5DE84DB93A32}" srcOrd="4" destOrd="0" parTransId="{386CA7E5-A445-D94E-A3B4-39158F5270D0}" sibTransId="{121EB7F6-52D2-3F4E-841D-8462C276370D}"/>
    <dgm:cxn modelId="{0358C4FB-1D52-A441-9230-1E7998EA901F}" type="presOf" srcId="{3632E0DB-C786-D24B-A5FE-4222DCD93253}" destId="{1C2CAF2A-3B22-8543-AD91-44699220C559}" srcOrd="0" destOrd="0" presId="urn:microsoft.com/office/officeart/2005/8/layout/default#1"/>
    <dgm:cxn modelId="{2128CD0A-9577-CB41-9C09-BA3F5EB80550}" type="presParOf" srcId="{1C2CAF2A-3B22-8543-AD91-44699220C559}" destId="{A6A69F70-AA79-D042-9FD2-29E0B61860C7}" srcOrd="0" destOrd="0" presId="urn:microsoft.com/office/officeart/2005/8/layout/default#1"/>
    <dgm:cxn modelId="{C9D2BA27-8A9C-AC4A-A0BD-09E76AB345B6}" type="presParOf" srcId="{1C2CAF2A-3B22-8543-AD91-44699220C559}" destId="{66F97070-6159-4C49-8A42-919CE84E0A74}" srcOrd="1" destOrd="0" presId="urn:microsoft.com/office/officeart/2005/8/layout/default#1"/>
    <dgm:cxn modelId="{22B304EC-145D-504C-91BC-3E65F23DFFAC}" type="presParOf" srcId="{1C2CAF2A-3B22-8543-AD91-44699220C559}" destId="{F2884142-5880-1B41-90A1-909C4BDC1312}" srcOrd="2" destOrd="0" presId="urn:microsoft.com/office/officeart/2005/8/layout/default#1"/>
    <dgm:cxn modelId="{0F1F477C-811D-9348-9E50-687CEE7DC7F0}" type="presParOf" srcId="{1C2CAF2A-3B22-8543-AD91-44699220C559}" destId="{603CCEB7-B039-1E47-B59D-9421EF1A7744}" srcOrd="3" destOrd="0" presId="urn:microsoft.com/office/officeart/2005/8/layout/default#1"/>
    <dgm:cxn modelId="{2E2F0A86-EDAC-E744-A090-17B1B12127FF}" type="presParOf" srcId="{1C2CAF2A-3B22-8543-AD91-44699220C559}" destId="{6F911B60-976B-3B4B-B22B-FC5B85112A22}" srcOrd="4" destOrd="0" presId="urn:microsoft.com/office/officeart/2005/8/layout/default#1"/>
    <dgm:cxn modelId="{814401E0-2EAC-F24A-A744-A2D77A881EE9}" type="presParOf" srcId="{1C2CAF2A-3B22-8543-AD91-44699220C559}" destId="{405EA08D-CA04-DB4D-B624-6F00C705A507}" srcOrd="5" destOrd="0" presId="urn:microsoft.com/office/officeart/2005/8/layout/default#1"/>
    <dgm:cxn modelId="{BDD6FC9E-E044-204B-9E74-9ABACCA23329}" type="presParOf" srcId="{1C2CAF2A-3B22-8543-AD91-44699220C559}" destId="{176B37C7-F73A-4D4D-B5E9-3C70E780AF1E}" srcOrd="6" destOrd="0" presId="urn:microsoft.com/office/officeart/2005/8/layout/default#1"/>
    <dgm:cxn modelId="{F4FD97FB-FCFE-864F-AF9D-B735FDA713BF}" type="presParOf" srcId="{1C2CAF2A-3B22-8543-AD91-44699220C559}" destId="{C5B2F3E2-58E3-B148-BD38-05C492569093}" srcOrd="7" destOrd="0" presId="urn:microsoft.com/office/officeart/2005/8/layout/default#1"/>
    <dgm:cxn modelId="{30DB86AB-6164-8443-85EF-1DC3ADDBF10A}" type="presParOf" srcId="{1C2CAF2A-3B22-8543-AD91-44699220C559}" destId="{263D0284-26BB-454D-859F-D043978748BC}" srcOrd="8" destOrd="0" presId="urn:microsoft.com/office/officeart/2005/8/layout/default#1"/>
    <dgm:cxn modelId="{1F5CBBC9-E4A2-3548-A798-1AAC6152DF6A}" type="presParOf" srcId="{1C2CAF2A-3B22-8543-AD91-44699220C559}" destId="{1FA7943A-3932-B94A-B62C-6FBABAB1E709}" srcOrd="9" destOrd="0" presId="urn:microsoft.com/office/officeart/2005/8/layout/default#1"/>
    <dgm:cxn modelId="{44D59CEE-C88F-FE4C-98F6-CC089651E877}" type="presParOf" srcId="{1C2CAF2A-3B22-8543-AD91-44699220C559}" destId="{0DBF4CC0-DBDD-C24B-9235-9A661E41E8D4}" srcOrd="10" destOrd="0" presId="urn:microsoft.com/office/officeart/2005/8/layout/default#1"/>
    <dgm:cxn modelId="{50170950-2180-9F44-9915-612CA8A89942}" type="presParOf" srcId="{1C2CAF2A-3B22-8543-AD91-44699220C559}" destId="{13DCCB75-4B0D-BC43-91F2-B4E03C14F4C4}" srcOrd="11" destOrd="0" presId="urn:microsoft.com/office/officeart/2005/8/layout/default#1"/>
    <dgm:cxn modelId="{A1B1A24B-DF48-A94E-B419-A4BC5F25913D}" type="presParOf" srcId="{1C2CAF2A-3B22-8543-AD91-44699220C559}" destId="{5A0C52B0-25E7-B349-BA4A-1DC062773646}" srcOrd="12" destOrd="0" presId="urn:microsoft.com/office/officeart/2005/8/layout/default#1"/>
    <dgm:cxn modelId="{406AA3CA-5376-D049-A023-18F900BCF164}" type="presParOf" srcId="{1C2CAF2A-3B22-8543-AD91-44699220C559}" destId="{57EFDA8F-A801-3F48-9CA5-537EB7C4183B}" srcOrd="13" destOrd="0" presId="urn:microsoft.com/office/officeart/2005/8/layout/default#1"/>
    <dgm:cxn modelId="{82664C81-E3DA-A04D-9C67-68A9B1CE1B9A}" type="presParOf" srcId="{1C2CAF2A-3B22-8543-AD91-44699220C559}" destId="{ECDCBA79-4279-9446-A967-10701EFADBA0}" srcOrd="14" destOrd="0" presId="urn:microsoft.com/office/officeart/2005/8/layout/default#1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69F70-AA79-D042-9FD2-29E0B61860C7}">
      <dsp:nvSpPr>
        <dsp:cNvPr id="0" name=""/>
        <dsp:cNvSpPr/>
      </dsp:nvSpPr>
      <dsp:spPr>
        <a:xfrm>
          <a:off x="86280" y="426087"/>
          <a:ext cx="2803842" cy="1491183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Aisance relationnelle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et rédactionnelle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Langage adapté</a:t>
          </a:r>
        </a:p>
      </dsp:txBody>
      <dsp:txXfrm>
        <a:off x="86280" y="426087"/>
        <a:ext cx="2803842" cy="1491183"/>
      </dsp:txXfrm>
    </dsp:sp>
    <dsp:sp modelId="{0DBF4CC0-DBDD-C24B-9235-9A661E41E8D4}">
      <dsp:nvSpPr>
        <dsp:cNvPr id="0" name=""/>
        <dsp:cNvSpPr/>
      </dsp:nvSpPr>
      <dsp:spPr>
        <a:xfrm>
          <a:off x="3120280" y="408501"/>
          <a:ext cx="2566642" cy="1526355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Discrétion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Courtoisie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confidentialité</a:t>
          </a:r>
        </a:p>
      </dsp:txBody>
      <dsp:txXfrm>
        <a:off x="3120280" y="408501"/>
        <a:ext cx="2566642" cy="1526355"/>
      </dsp:txXfrm>
    </dsp:sp>
    <dsp:sp modelId="{F2884142-5880-1B41-90A1-909C4BDC1312}">
      <dsp:nvSpPr>
        <dsp:cNvPr id="0" name=""/>
        <dsp:cNvSpPr/>
      </dsp:nvSpPr>
      <dsp:spPr>
        <a:xfrm>
          <a:off x="5917080" y="443673"/>
          <a:ext cx="2408777" cy="1456010"/>
        </a:xfrm>
        <a:prstGeom prst="rect">
          <a:avLst/>
        </a:prstGeom>
        <a:solidFill>
          <a:srgbClr val="FF8D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Sens du dialogue et de l’accueil</a:t>
          </a:r>
        </a:p>
      </dsp:txBody>
      <dsp:txXfrm>
        <a:off x="5917080" y="443673"/>
        <a:ext cx="2408777" cy="1456010"/>
      </dsp:txXfrm>
    </dsp:sp>
    <dsp:sp modelId="{6F911B60-976B-3B4B-B22B-FC5B85112A22}">
      <dsp:nvSpPr>
        <dsp:cNvPr id="0" name=""/>
        <dsp:cNvSpPr/>
      </dsp:nvSpPr>
      <dsp:spPr>
        <a:xfrm>
          <a:off x="8556015" y="443673"/>
          <a:ext cx="2409560" cy="1456010"/>
        </a:xfrm>
        <a:prstGeom prst="rect">
          <a:avLst/>
        </a:prstGeom>
        <a:solidFill>
          <a:srgbClr val="FF87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Disponible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Polyvalent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Organisé</a:t>
          </a:r>
        </a:p>
      </dsp:txBody>
      <dsp:txXfrm>
        <a:off x="8556015" y="443673"/>
        <a:ext cx="2409560" cy="1456010"/>
      </dsp:txXfrm>
    </dsp:sp>
    <dsp:sp modelId="{263D0284-26BB-454D-859F-D043978748BC}">
      <dsp:nvSpPr>
        <dsp:cNvPr id="0" name=""/>
        <dsp:cNvSpPr/>
      </dsp:nvSpPr>
      <dsp:spPr>
        <a:xfrm>
          <a:off x="2008" y="2165014"/>
          <a:ext cx="2049525" cy="1380942"/>
        </a:xfrm>
        <a:prstGeom prst="rect">
          <a:avLst/>
        </a:prstGeom>
        <a:solidFill>
          <a:srgbClr val="852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Savoir maîtriser ses émotions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Contrôle de soi</a:t>
          </a:r>
        </a:p>
      </dsp:txBody>
      <dsp:txXfrm>
        <a:off x="2008" y="2165014"/>
        <a:ext cx="2049525" cy="1380942"/>
      </dsp:txXfrm>
    </dsp:sp>
    <dsp:sp modelId="{3EAB5140-E352-5847-B636-DD56A980D422}">
      <dsp:nvSpPr>
        <dsp:cNvPr id="0" name=""/>
        <dsp:cNvSpPr/>
      </dsp:nvSpPr>
      <dsp:spPr>
        <a:xfrm>
          <a:off x="2281691" y="2165014"/>
          <a:ext cx="2316646" cy="1380942"/>
        </a:xfrm>
        <a:prstGeom prst="rect">
          <a:avLst/>
        </a:prstGeom>
        <a:solidFill>
          <a:schemeClr val="accent5">
            <a:hueOff val="-15230801"/>
            <a:satOff val="8656"/>
            <a:lumOff val="-7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Capacité d’anticipation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de traitement et d’analyse</a:t>
          </a:r>
        </a:p>
      </dsp:txBody>
      <dsp:txXfrm>
        <a:off x="2281691" y="2165014"/>
        <a:ext cx="2316646" cy="1380942"/>
      </dsp:txXfrm>
    </dsp:sp>
    <dsp:sp modelId="{176B37C7-F73A-4D4D-B5E9-3C70E780AF1E}">
      <dsp:nvSpPr>
        <dsp:cNvPr id="0" name=""/>
        <dsp:cNvSpPr/>
      </dsp:nvSpPr>
      <dsp:spPr>
        <a:xfrm>
          <a:off x="4680918" y="2223648"/>
          <a:ext cx="3278748" cy="1327334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Gestion des priorités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Réactivité dans l’action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Respect des consignes</a:t>
          </a:r>
        </a:p>
      </dsp:txBody>
      <dsp:txXfrm>
        <a:off x="4680918" y="2223648"/>
        <a:ext cx="3278748" cy="1327334"/>
      </dsp:txXfrm>
    </dsp:sp>
    <dsp:sp modelId="{ECDCBA79-4279-9446-A967-10701EFADBA0}">
      <dsp:nvSpPr>
        <dsp:cNvPr id="0" name=""/>
        <dsp:cNvSpPr/>
      </dsp:nvSpPr>
      <dsp:spPr>
        <a:xfrm>
          <a:off x="8337400" y="2223227"/>
          <a:ext cx="2712447" cy="126451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Esprit d’équipe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Esprit de service</a:t>
          </a:r>
        </a:p>
      </dsp:txBody>
      <dsp:txXfrm>
        <a:off x="8337400" y="2223227"/>
        <a:ext cx="2712447" cy="1264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69F70-AA79-D042-9FD2-29E0B61860C7}">
      <dsp:nvSpPr>
        <dsp:cNvPr id="0" name=""/>
        <dsp:cNvSpPr/>
      </dsp:nvSpPr>
      <dsp:spPr>
        <a:xfrm>
          <a:off x="3237" y="307578"/>
          <a:ext cx="2568693" cy="154121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Aisance relationnelle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Langage adapté</a:t>
          </a:r>
        </a:p>
      </dsp:txBody>
      <dsp:txXfrm>
        <a:off x="3237" y="307578"/>
        <a:ext cx="2568693" cy="1541215"/>
      </dsp:txXfrm>
    </dsp:sp>
    <dsp:sp modelId="{F2884142-5880-1B41-90A1-909C4BDC1312}">
      <dsp:nvSpPr>
        <dsp:cNvPr id="0" name=""/>
        <dsp:cNvSpPr/>
      </dsp:nvSpPr>
      <dsp:spPr>
        <a:xfrm>
          <a:off x="2828800" y="307578"/>
          <a:ext cx="2568693" cy="1541215"/>
        </a:xfrm>
        <a:prstGeom prst="rect">
          <a:avLst/>
        </a:prstGeom>
        <a:solidFill>
          <a:srgbClr val="FF8D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Attentif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à l’écoute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Contrôle de soi</a:t>
          </a:r>
        </a:p>
      </dsp:txBody>
      <dsp:txXfrm>
        <a:off x="2828800" y="307578"/>
        <a:ext cx="2568693" cy="1541215"/>
      </dsp:txXfrm>
    </dsp:sp>
    <dsp:sp modelId="{6F911B60-976B-3B4B-B22B-FC5B85112A22}">
      <dsp:nvSpPr>
        <dsp:cNvPr id="0" name=""/>
        <dsp:cNvSpPr/>
      </dsp:nvSpPr>
      <dsp:spPr>
        <a:xfrm>
          <a:off x="5654363" y="307578"/>
          <a:ext cx="2568693" cy="1541215"/>
        </a:xfrm>
        <a:prstGeom prst="rect">
          <a:avLst/>
        </a:prstGeom>
        <a:solidFill>
          <a:srgbClr val="FF87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Dynamique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Curieux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Réactif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Disponibl</a:t>
          </a:r>
          <a:r>
            <a:rPr lang="fr-FR" sz="2400" kern="1200" dirty="0"/>
            <a:t>e</a:t>
          </a:r>
        </a:p>
      </dsp:txBody>
      <dsp:txXfrm>
        <a:off x="5654363" y="307578"/>
        <a:ext cx="2568693" cy="1541215"/>
      </dsp:txXfrm>
    </dsp:sp>
    <dsp:sp modelId="{176B37C7-F73A-4D4D-B5E9-3C70E780AF1E}">
      <dsp:nvSpPr>
        <dsp:cNvPr id="0" name=""/>
        <dsp:cNvSpPr/>
      </dsp:nvSpPr>
      <dsp:spPr>
        <a:xfrm>
          <a:off x="8479925" y="307578"/>
          <a:ext cx="2568693" cy="1541215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Organisé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Méthodique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Rigoureux</a:t>
          </a:r>
        </a:p>
      </dsp:txBody>
      <dsp:txXfrm>
        <a:off x="8479925" y="307578"/>
        <a:ext cx="2568693" cy="1541215"/>
      </dsp:txXfrm>
    </dsp:sp>
    <dsp:sp modelId="{263D0284-26BB-454D-859F-D043978748BC}">
      <dsp:nvSpPr>
        <dsp:cNvPr id="0" name=""/>
        <dsp:cNvSpPr/>
      </dsp:nvSpPr>
      <dsp:spPr>
        <a:xfrm>
          <a:off x="3237" y="2105663"/>
          <a:ext cx="2568693" cy="1541215"/>
        </a:xfrm>
        <a:prstGeom prst="rect">
          <a:avLst/>
        </a:prstGeom>
        <a:solidFill>
          <a:srgbClr val="852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Autonomie et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esprit d’initiative</a:t>
          </a:r>
        </a:p>
      </dsp:txBody>
      <dsp:txXfrm>
        <a:off x="3237" y="2105663"/>
        <a:ext cx="2568693" cy="1541215"/>
      </dsp:txXfrm>
    </dsp:sp>
    <dsp:sp modelId="{0DBF4CC0-DBDD-C24B-9235-9A661E41E8D4}">
      <dsp:nvSpPr>
        <dsp:cNvPr id="0" name=""/>
        <dsp:cNvSpPr/>
      </dsp:nvSpPr>
      <dsp:spPr>
        <a:xfrm>
          <a:off x="2828800" y="2105663"/>
          <a:ext cx="2568693" cy="1541215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Goût pour les TIC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Technologie de l’information et de la communication</a:t>
          </a:r>
        </a:p>
      </dsp:txBody>
      <dsp:txXfrm>
        <a:off x="2828800" y="2105663"/>
        <a:ext cx="2568693" cy="1541215"/>
      </dsp:txXfrm>
    </dsp:sp>
    <dsp:sp modelId="{5A0C52B0-25E7-B349-BA4A-1DC062773646}">
      <dsp:nvSpPr>
        <dsp:cNvPr id="0" name=""/>
        <dsp:cNvSpPr/>
      </dsp:nvSpPr>
      <dsp:spPr>
        <a:xfrm>
          <a:off x="5654363" y="2105663"/>
          <a:ext cx="2568693" cy="1541215"/>
        </a:xfrm>
        <a:prstGeom prst="rect">
          <a:avLst/>
        </a:prstGeom>
        <a:solidFill>
          <a:srgbClr val="4E7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sens des responsabilités et de l’organisation</a:t>
          </a:r>
        </a:p>
      </dsp:txBody>
      <dsp:txXfrm>
        <a:off x="5654363" y="2105663"/>
        <a:ext cx="2568693" cy="1541215"/>
      </dsp:txXfrm>
    </dsp:sp>
    <dsp:sp modelId="{ECDCBA79-4279-9446-A967-10701EFADBA0}">
      <dsp:nvSpPr>
        <dsp:cNvPr id="0" name=""/>
        <dsp:cNvSpPr/>
      </dsp:nvSpPr>
      <dsp:spPr>
        <a:xfrm>
          <a:off x="8479925" y="2105663"/>
          <a:ext cx="2568693" cy="154121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Esprit d’équipe et d'adaptabilité</a:t>
          </a:r>
        </a:p>
      </dsp:txBody>
      <dsp:txXfrm>
        <a:off x="8479925" y="2105663"/>
        <a:ext cx="2568693" cy="1541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D4E07-6A8A-9348-916F-7FF3A6CD004B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DD211-D859-E24D-B239-849D3E85DB9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63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2- des clients plus autonomes, mieux informés, plus exigeants (qualité, délais, réactivité)</a:t>
            </a:r>
          </a:p>
          <a:p>
            <a:r>
              <a:rPr lang="fr-FR" dirty="0"/>
              <a:t>L'interaction humaine a une place prépondérante </a:t>
            </a:r>
            <a:r>
              <a:rPr lang="fr-FR" b="1" dirty="0"/>
              <a:t>pour fidéliser, concurrencer : qualité d'écoute de de conseils sont primordiales</a:t>
            </a:r>
          </a:p>
          <a:p>
            <a:endParaRPr lang="fr-FR" b="1" dirty="0"/>
          </a:p>
          <a:p>
            <a:r>
              <a:rPr lang="fr-FR" dirty="0"/>
              <a:t>4-  </a:t>
            </a:r>
            <a:r>
              <a:rPr lang="fr-FR" b="1" dirty="0"/>
              <a:t>Le traitement et l'analyse de la multiplicité des informations liés à une plus grande réactivité</a:t>
            </a:r>
          </a:p>
          <a:p>
            <a:r>
              <a:rPr lang="fr-FR" b="1" dirty="0"/>
              <a:t>Connaitre les publics auxquels on s’adresse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9F701-BFDF-4B74-8D17-5781CBEE6471}" type="slidenum">
              <a:rPr lang="fr-FR" altLang="fr-FR" smtClean="0"/>
              <a:pPr>
                <a:defRPr/>
              </a:pPr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0276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9F701-BFDF-4B74-8D17-5781CBEE6471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3006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69CA-A650-483F-9B85-67827F5D288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32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>
            <a:extLst>
              <a:ext uri="{FF2B5EF4-FFF2-40B4-BE49-F238E27FC236}">
                <a16:creationId xmlns:a16="http://schemas.microsoft.com/office/drawing/2014/main" id="{9DDA1529-4A77-D542-945C-7A203EEEF0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72034" name="Espace réservé des notes 2">
            <a:extLst>
              <a:ext uri="{FF2B5EF4-FFF2-40B4-BE49-F238E27FC236}">
                <a16:creationId xmlns:a16="http://schemas.microsoft.com/office/drawing/2014/main" id="{DEDB6FCA-7B01-0B47-B1BD-B84E365D5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2035" name="Espace réservé du numéro de diapositive 3">
            <a:extLst>
              <a:ext uri="{FF2B5EF4-FFF2-40B4-BE49-F238E27FC236}">
                <a16:creationId xmlns:a16="http://schemas.microsoft.com/office/drawing/2014/main" id="{563E8715-BA47-E84B-BE97-DE50A888476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EA0DBC-F647-1341-9575-48AE52D3DB89}" type="slidenum">
              <a:rPr lang="fr-FR" altLang="fr-FR">
                <a:solidFill>
                  <a:schemeClr val="tx1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fr-F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3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Parcours client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669CA-A650-483F-9B85-67827F5D288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94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88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37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918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98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86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351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44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5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91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300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472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FB59CDB-7541-2B46-8687-46A27C0BF726}" type="datetimeFigureOut">
              <a:rPr lang="fr-FR" smtClean="0"/>
              <a:t>26/11/2021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3643328-5DA2-9147-928A-710EBCE0C8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162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95D5D0-1E84-484E-8CA6-51CEFE53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9" y="866801"/>
            <a:ext cx="11690252" cy="599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nouveaux Bacs professionnels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première session d’examen en 2022</a:t>
            </a:r>
          </a:p>
          <a:p>
            <a:pPr marL="342900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 Pro Métiers de l’accueil</a:t>
            </a:r>
          </a:p>
          <a:p>
            <a:pPr marL="34290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 Pro métiers du commerce et de la vente  avec 2 options</a:t>
            </a: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 A : Animation et Gestion de l’espace commercial</a:t>
            </a: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 B : Prospection clientèle et valorisation de </a:t>
            </a:r>
            <a:r>
              <a:rPr lang="en-US" sz="2800" strike="sngStrike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l’offre</a:t>
            </a:r>
            <a:r>
              <a:rPr lang="en-US" sz="28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trike="sngStrike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>
              <a:buNone/>
            </a:pPr>
            <a:r>
              <a:rPr lang="fr-FR" dirty="0"/>
              <a:t>                </a:t>
            </a:r>
            <a:r>
              <a:rPr lang="fr-FR" dirty="0">
                <a:solidFill>
                  <a:srgbClr val="FF0000"/>
                </a:solidFill>
              </a:rPr>
              <a:t>* Attention , ce baccalauréat n’est pas préparé au LP A. Rimbaud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E6433-1CE0-E347-B285-B660B3B8E0E4}"/>
              </a:ext>
            </a:extLst>
          </p:cNvPr>
          <p:cNvSpPr/>
          <p:nvPr/>
        </p:nvSpPr>
        <p:spPr>
          <a:xfrm>
            <a:off x="2481942" y="1"/>
            <a:ext cx="7968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Les métiers de la relation client</a:t>
            </a:r>
            <a:endParaRPr lang="fr-F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AD764D-52A7-0245-81FB-8B86C52D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642" y="3784467"/>
            <a:ext cx="1989738" cy="2445489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F87AF9-590C-864C-B42E-93691C05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44" y="4262189"/>
            <a:ext cx="2374900" cy="1181100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21B1C7-6666-084F-A10A-607D4ADE2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38" y="4132385"/>
            <a:ext cx="2225608" cy="18588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53200" y="6327316"/>
            <a:ext cx="747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réalisé par Mme Strauss PsyEN 2021</a:t>
            </a:r>
          </a:p>
        </p:txBody>
      </p:sp>
    </p:spTree>
    <p:extLst>
      <p:ext uri="{BB962C8B-B14F-4D97-AF65-F5344CB8AC3E}">
        <p14:creationId xmlns:p14="http://schemas.microsoft.com/office/powerpoint/2010/main" val="381762699"/>
      </p:ext>
    </p:extLst>
  </p:cSld>
  <p:clrMapOvr>
    <a:masterClrMapping/>
  </p:clrMapOvr>
  <p:transition advClick="0" advTm="2000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672395E-831A-B445-8B21-7CE1C555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7" y="552844"/>
            <a:ext cx="11646876" cy="6305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Horaires moyens :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fr-FR" dirty="0"/>
              <a:t> </a:t>
            </a:r>
            <a:r>
              <a:rPr lang="fr-FR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h </a:t>
            </a:r>
            <a:r>
              <a:rPr lang="fr-FR" b="1" dirty="0">
                <a:cs typeface="Times New Roman" panose="02020603050405020304" pitchFamily="18" charset="0"/>
              </a:rPr>
              <a:t>environ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b="1" dirty="0">
                <a:solidFill>
                  <a:srgbClr val="7030A0"/>
                </a:solidFill>
              </a:rPr>
              <a:t>Enseignement général  </a:t>
            </a:r>
            <a:r>
              <a:rPr lang="fr-FR" dirty="0"/>
              <a:t>: Français, histoire-géographie-EMC, Mathématiques,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/>
              <a:t>                                                                               Langues vivantes A et B, arts appliqués et EPS</a:t>
            </a:r>
          </a:p>
          <a:p>
            <a:pPr marL="0" indent="0">
              <a:buNone/>
            </a:pPr>
            <a:r>
              <a:rPr lang="fr-FR" dirty="0"/>
              <a:t>      </a:t>
            </a:r>
          </a:p>
          <a:p>
            <a:pPr>
              <a:buFont typeface="Wingdings" pitchFamily="2" charset="2"/>
              <a:buChar char="q"/>
            </a:pPr>
            <a:r>
              <a:rPr lang="fr-FR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h</a:t>
            </a:r>
            <a:r>
              <a:rPr lang="fr-FR" dirty="0"/>
              <a:t> </a:t>
            </a:r>
            <a:r>
              <a:rPr lang="fr-FR" b="1" dirty="0"/>
              <a:t>environ</a:t>
            </a:r>
            <a:r>
              <a:rPr lang="fr-FR" dirty="0"/>
              <a:t> </a:t>
            </a:r>
            <a:r>
              <a:rPr lang="fr-FR" b="1" dirty="0">
                <a:solidFill>
                  <a:srgbClr val="7030A0"/>
                </a:solidFill>
              </a:rPr>
              <a:t>Enseignement professionnel </a:t>
            </a:r>
            <a:r>
              <a:rPr lang="fr-FR" dirty="0"/>
              <a:t>: Enseignements liées à la spécialité, </a:t>
            </a:r>
          </a:p>
          <a:p>
            <a:pPr marL="274320" lvl="1" indent="0">
              <a:buNone/>
            </a:pPr>
            <a:r>
              <a:rPr lang="fr-FR" dirty="0"/>
              <a:t>                                                                                               Prévention-santé-environnement et Économie droit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dirty="0"/>
              <a:t> </a:t>
            </a:r>
            <a:r>
              <a:rPr lang="fr-FR" b="1" dirty="0">
                <a:solidFill>
                  <a:srgbClr val="7030A0"/>
                </a:solidFill>
              </a:rPr>
              <a:t>Co-Intervention : </a:t>
            </a:r>
            <a:r>
              <a:rPr lang="fr-FR" b="1" dirty="0">
                <a:solidFill>
                  <a:srgbClr val="FF0000"/>
                </a:solidFill>
              </a:rPr>
              <a:t>1 h maths et 1 h français </a:t>
            </a:r>
            <a:r>
              <a:rPr lang="fr-FR" b="1" dirty="0"/>
              <a:t>(environ)</a:t>
            </a:r>
          </a:p>
          <a:p>
            <a:pPr>
              <a:buFont typeface="Wingdings" pitchFamily="2" charset="2"/>
              <a:buChar char="q"/>
            </a:pP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</a:t>
            </a:r>
            <a:r>
              <a:rPr lang="fr-FR" b="1" dirty="0">
                <a:solidFill>
                  <a:srgbClr val="FF0000"/>
                </a:solidFill>
              </a:rPr>
              <a:t> Chef d'Œuvre</a:t>
            </a:r>
          </a:p>
          <a:p>
            <a:pPr marL="0" indent="0">
              <a:buNone/>
            </a:pPr>
            <a:endParaRPr lang="fr-FR" b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fr-F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 </a:t>
            </a:r>
            <a:r>
              <a:rPr lang="fr-F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</a:t>
            </a:r>
            <a:r>
              <a:rPr lang="fr-FR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>
                <a:solidFill>
                  <a:srgbClr val="7030A0"/>
                </a:solidFill>
                <a:cs typeface="Times New Roman" panose="02020603050405020304" pitchFamily="18" charset="0"/>
              </a:rPr>
              <a:t>Accompagnement /consolidation e</a:t>
            </a:r>
            <a:r>
              <a:rPr lang="fr-FR" dirty="0">
                <a:solidFill>
                  <a:srgbClr val="7030A0"/>
                </a:solidFill>
              </a:rPr>
              <a:t>n 1ère et </a:t>
            </a:r>
            <a:r>
              <a:rPr lang="fr-FR" dirty="0" err="1">
                <a:solidFill>
                  <a:srgbClr val="7030A0"/>
                </a:solidFill>
              </a:rPr>
              <a:t>Tle</a:t>
            </a:r>
            <a:r>
              <a:rPr lang="fr-FR" dirty="0"/>
              <a:t>. Le temps consacré à la consolidation des savoirs s'efface progressivement en première pour laisser place en terminale à l'accompagnement à l'orientation.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sz="2400" b="1" dirty="0">
                <a:solidFill>
                  <a:srgbClr val="FF0000"/>
                </a:solidFill>
              </a:rPr>
              <a:t> +16</a:t>
            </a:r>
            <a:r>
              <a:rPr lang="fr-FR" b="1" dirty="0">
                <a:solidFill>
                  <a:srgbClr val="FF0000"/>
                </a:solidFill>
              </a:rPr>
              <a:t> semaines de PFMP sur les  2 ans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8EC2D-1F23-CA4E-B865-46EF349D9F14}"/>
              </a:ext>
            </a:extLst>
          </p:cNvPr>
          <p:cNvSpPr/>
          <p:nvPr/>
        </p:nvSpPr>
        <p:spPr>
          <a:xfrm rot="10800000" flipV="1">
            <a:off x="738553" y="51167"/>
            <a:ext cx="11453445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988">
              <a:lnSpc>
                <a:spcPct val="95000"/>
              </a:lnSpc>
              <a:buClr>
                <a:srgbClr val="000000"/>
              </a:buClr>
              <a:buSzPct val="45000"/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Horaires hebdomadaires et matières de la  1ère et terminale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100960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4556D686-2246-D541-A4FD-100BAAF3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8" y="2356199"/>
            <a:ext cx="404948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DFC58EF-FCFB-7B44-A362-B9C191C4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571" y="500693"/>
            <a:ext cx="10559144" cy="984885"/>
          </a:xfrm>
          <a:prstGeom prst="rect">
            <a:avLst/>
          </a:prstGeom>
          <a:solidFill>
            <a:srgbClr val="F7CEF5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Baccalauréat professionnel</a:t>
            </a: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rgbClr val="5282C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métiers de l'accueil</a:t>
            </a:r>
            <a:endParaRPr kumimoji="0" lang="fr-FR" altLang="fr-FR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A976F8A3-4EC1-F84C-8B53-C427BAF1B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771" y="2502393"/>
            <a:ext cx="6574971" cy="256993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points  clés : </a:t>
            </a:r>
            <a:br>
              <a:rPr kumimoji="0" lang="fr-FR" altLang="fr-FR" sz="27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Raleway"/>
              </a:rPr>
            </a:br>
            <a:endParaRPr kumimoji="0" lang="fr-FR" altLang="fr-FR" sz="2700" b="0" i="0" u="none" strike="noStrike" cap="none" normalizeH="0" baseline="0" dirty="0">
              <a:ln>
                <a:noFill/>
              </a:ln>
              <a:solidFill>
                <a:srgbClr val="5282C8"/>
              </a:solidFill>
              <a:effectLst/>
              <a:latin typeface="Ralewa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une plus grande polyvalence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relation client au cœur du métier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FF87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digitalisation de la profession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14D311E-F7DB-234F-8085-7972E3122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8" y="152401"/>
            <a:ext cx="11931437" cy="6226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D345C0-0AE3-A445-B16A-4BCCD1414400}"/>
              </a:ext>
            </a:extLst>
          </p:cNvPr>
          <p:cNvSpPr/>
          <p:nvPr/>
        </p:nvSpPr>
        <p:spPr>
          <a:xfrm>
            <a:off x="2721429" y="1676400"/>
            <a:ext cx="7663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dirty="0">
                <a:solidFill>
                  <a:srgbClr val="FF0000"/>
                </a:solidFill>
                <a:highlight>
                  <a:srgbClr val="E8E5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Baccalauréat professionnel métiers de l'accueil</a:t>
            </a:r>
            <a:endParaRPr lang="fr-FR" altLang="fr-FR" sz="2800" dirty="0">
              <a:solidFill>
                <a:srgbClr val="FF0000"/>
              </a:solidFill>
              <a:highlight>
                <a:srgbClr val="E8E5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E9EA-211E-4041-AFAA-88E4FA05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19"/>
            <a:ext cx="11551919" cy="1682990"/>
          </a:xfrm>
        </p:spPr>
        <p:txBody>
          <a:bodyPr anchor="b">
            <a:normAutofit/>
          </a:bodyPr>
          <a:lstStyle/>
          <a:p>
            <a:br>
              <a:rPr lang="fr-FR" sz="2800" dirty="0">
                <a:highlight>
                  <a:srgbClr val="FF00FF"/>
                </a:highlight>
              </a:rPr>
            </a:br>
            <a:r>
              <a:rPr lang="fr-FR" sz="6000" b="1" dirty="0">
                <a:solidFill>
                  <a:srgbClr val="7030A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 qualités à acquérir</a:t>
            </a:r>
            <a:br>
              <a:rPr lang="fr-FR" sz="2800" b="1" dirty="0"/>
            </a:br>
            <a:endParaRPr lang="fr-FR" sz="2800" dirty="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9B8A2511-A3AB-5445-9FD8-78EC05A1E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925074"/>
              </p:ext>
            </p:extLst>
          </p:nvPr>
        </p:nvGraphicFramePr>
        <p:xfrm>
          <a:off x="500063" y="2563298"/>
          <a:ext cx="11051857" cy="395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64E5A89-C3A7-494A-9B91-C49F590A1D29}"/>
              </a:ext>
            </a:extLst>
          </p:cNvPr>
          <p:cNvSpPr txBox="1"/>
          <p:nvPr/>
        </p:nvSpPr>
        <p:spPr>
          <a:xfrm>
            <a:off x="1417320" y="-274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7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  <p:bldGraphic spid="8" grpId="4">
        <p:bldAsOne/>
      </p:bldGraphic>
      <p:bldGraphic spid="8" grpId="5">
        <p:bldAsOne/>
      </p:bldGraphic>
      <p:bldGraphic spid="8" grpId="6">
        <p:bldAsOne/>
      </p:bldGraphic>
      <p:bldGraphic spid="8" grpId="7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0" y="285007"/>
            <a:ext cx="12192000" cy="63529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1</a:t>
            </a:r>
          </a:p>
          <a:p>
            <a:pPr algn="ctr"/>
            <a:endParaRPr lang="fr-FR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Gérer l’accueil multicanal à des fins d’information, d’orientation et de conseil</a:t>
            </a:r>
          </a:p>
          <a:p>
            <a:pPr algn="ctr"/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compétences ciblées</a:t>
            </a: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Gérer simultanément les activités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Prendre contact avec le public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Identifier la demande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Traiter la demande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Gérer les flux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Gérer les conflits</a:t>
            </a:r>
          </a:p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3A5E23-37BE-B844-AE0A-21097AE2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817" y="3480481"/>
            <a:ext cx="2651180" cy="27923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9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253218" y="285007"/>
            <a:ext cx="11746524" cy="57922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2</a:t>
            </a:r>
          </a:p>
          <a:p>
            <a:pPr algn="ctr"/>
            <a:endParaRPr lang="fr-FR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Gérer l’information et des prestations à des fins organisationnelles</a:t>
            </a:r>
          </a:p>
          <a:p>
            <a:pPr algn="ctr"/>
            <a:endParaRPr lang="fr-FR" sz="3200" b="1" dirty="0"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compétences ciblées</a:t>
            </a: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Gérer l’information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Gérer des prestations internes et externes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Contribuer à la mise en œuvre de projet lié à l’accueil</a:t>
            </a:r>
          </a:p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1B1B9F-6372-684A-B3BB-A023AC29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105" y="3001035"/>
            <a:ext cx="2483783" cy="261599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6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253218" y="285007"/>
            <a:ext cx="11746524" cy="57922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3</a:t>
            </a:r>
          </a:p>
          <a:p>
            <a:pPr algn="ctr"/>
            <a:endParaRPr lang="fr-FR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Gérer la relation commerciale</a:t>
            </a:r>
          </a:p>
          <a:p>
            <a:pPr algn="ctr"/>
            <a:endParaRPr lang="fr-FR" sz="3200" b="1" dirty="0"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compétences ciblées</a:t>
            </a: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Contribuer au développement de la relation commerciale,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Satisfaire et fidéliser le public,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Gérer les réclamations.</a:t>
            </a:r>
            <a:endParaRPr lang="fr-FR" sz="2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9A950C-45A0-A048-823B-ABAB73CF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759" y="3878629"/>
            <a:ext cx="2403208" cy="25311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62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C759AF-FAB0-9046-98A8-7A9CF6531BE7}"/>
              </a:ext>
            </a:extLst>
          </p:cNvPr>
          <p:cNvSpPr/>
          <p:nvPr/>
        </p:nvSpPr>
        <p:spPr>
          <a:xfrm>
            <a:off x="5873262" y="3429001"/>
            <a:ext cx="6077436" cy="1652954"/>
          </a:xfrm>
          <a:prstGeom prst="rect">
            <a:avLst/>
          </a:prstGeom>
          <a:solidFill>
            <a:srgbClr val="E8E5FF"/>
          </a:solidFill>
          <a:ln w="76200">
            <a:solidFill>
              <a:srgbClr val="85274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Et après le bac pro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Métiers de l’accueil ? </a:t>
            </a:r>
          </a:p>
        </p:txBody>
      </p:sp>
      <p:pic>
        <p:nvPicPr>
          <p:cNvPr id="4" name="Image 3" descr="Une image contenant texte, route, terrain, extérieur&#10;&#10;Description générée automatiquement">
            <a:extLst>
              <a:ext uri="{FF2B5EF4-FFF2-40B4-BE49-F238E27FC236}">
                <a16:creationId xmlns:a16="http://schemas.microsoft.com/office/drawing/2014/main" id="{020A0E10-DB33-A941-A331-2F0079F78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9" r="2920" b="-1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  <p:sp>
        <p:nvSpPr>
          <p:cNvPr id="6" name="Bulle ronde 5">
            <a:extLst>
              <a:ext uri="{FF2B5EF4-FFF2-40B4-BE49-F238E27FC236}">
                <a16:creationId xmlns:a16="http://schemas.microsoft.com/office/drawing/2014/main" id="{7BBF939B-AE7C-824E-8E7B-A8B858454A44}"/>
              </a:ext>
            </a:extLst>
          </p:cNvPr>
          <p:cNvSpPr/>
          <p:nvPr/>
        </p:nvSpPr>
        <p:spPr>
          <a:xfrm>
            <a:off x="8439662" y="1244265"/>
            <a:ext cx="3218262" cy="1052309"/>
          </a:xfrm>
          <a:prstGeom prst="wedgeEllipseCallout">
            <a:avLst>
              <a:gd name="adj1" fmla="val -45015"/>
              <a:gd name="adj2" fmla="val 152875"/>
            </a:avLst>
          </a:prstGeom>
          <a:solidFill>
            <a:srgbClr val="00B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 professionnelle</a:t>
            </a:r>
          </a:p>
        </p:txBody>
      </p:sp>
      <p:sp>
        <p:nvSpPr>
          <p:cNvPr id="7" name="Bulle ronde 6">
            <a:extLst>
              <a:ext uri="{FF2B5EF4-FFF2-40B4-BE49-F238E27FC236}">
                <a16:creationId xmlns:a16="http://schemas.microsoft.com/office/drawing/2014/main" id="{DEBAE311-2572-6644-A905-02B414730BDD}"/>
              </a:ext>
            </a:extLst>
          </p:cNvPr>
          <p:cNvSpPr/>
          <p:nvPr/>
        </p:nvSpPr>
        <p:spPr>
          <a:xfrm>
            <a:off x="5455078" y="1125415"/>
            <a:ext cx="2629814" cy="1290011"/>
          </a:xfrm>
          <a:prstGeom prst="wedgeEllipseCallout">
            <a:avLst>
              <a:gd name="adj1" fmla="val 68783"/>
              <a:gd name="adj2" fmla="val 12897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Poursuites d’études</a:t>
            </a:r>
          </a:p>
        </p:txBody>
      </p:sp>
    </p:spTree>
    <p:extLst>
      <p:ext uri="{BB962C8B-B14F-4D97-AF65-F5344CB8AC3E}">
        <p14:creationId xmlns:p14="http://schemas.microsoft.com/office/powerpoint/2010/main" val="527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E8AAFC9-A164-0449-B5C7-1628EBC38C27}"/>
              </a:ext>
            </a:extLst>
          </p:cNvPr>
          <p:cNvSpPr/>
          <p:nvPr/>
        </p:nvSpPr>
        <p:spPr>
          <a:xfrm>
            <a:off x="123092" y="1"/>
            <a:ext cx="12068908" cy="1371600"/>
          </a:xfrm>
          <a:prstGeom prst="roundRect">
            <a:avLst>
              <a:gd name="adj" fmla="val 0"/>
            </a:avLst>
          </a:prstGeom>
          <a:solidFill>
            <a:srgbClr val="C414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emplois concernés par l’accueil sont nombreux </a:t>
            </a:r>
          </a:p>
          <a:p>
            <a:pPr algn="ctr"/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prennent des dénominations différentes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11B955-746B-0149-B76E-A7F268F04D34}"/>
              </a:ext>
            </a:extLst>
          </p:cNvPr>
          <p:cNvSpPr txBox="1"/>
          <p:nvPr/>
        </p:nvSpPr>
        <p:spPr>
          <a:xfrm>
            <a:off x="0" y="1705763"/>
            <a:ext cx="56270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Chargé, chargée d’accueil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Agent, agente d’accueil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Agent, agente d’accueil et d’information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Hôte, hôtesse d’accueil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Technicien, technicienne d’accueil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Hôte, hôtesse événementiel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Standardiste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Téléopérateur, téléopératrice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Téléconseiller, téléconseillère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Réceptionniste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FF0000"/>
                </a:solidFill>
              </a:rPr>
              <a:t>Agent, agente d’escale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11DD04-4052-B548-96AA-30416D563ADB}"/>
              </a:ext>
            </a:extLst>
          </p:cNvPr>
          <p:cNvSpPr/>
          <p:nvPr/>
        </p:nvSpPr>
        <p:spPr>
          <a:xfrm>
            <a:off x="5943600" y="1846385"/>
            <a:ext cx="6066694" cy="4325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sz="2000" dirty="0"/>
          </a:p>
          <a:p>
            <a:pPr algn="ctr"/>
            <a:r>
              <a:rPr lang="fr-FR" sz="3600" b="1" dirty="0"/>
              <a:t>Où ?</a:t>
            </a:r>
          </a:p>
          <a:p>
            <a:r>
              <a:rPr lang="fr-FR" sz="2000" b="1" dirty="0">
                <a:solidFill>
                  <a:srgbClr val="00B050"/>
                </a:solidFill>
              </a:rPr>
              <a:t>Dans toutes organisations susceptibles de recevoir des visiteurs, des clients, des usagers et du trafic téléphonique : 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Les entreprises privées (assurance, immobilier, tourisme, hôtellerie…).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Les hôpitaux, les transports (gares SNCF, aéroports).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Les points d’accueil de grandes surfaces, de grands magasins.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Les mairies et autres services publics.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Les plateformes téléphoniques…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F6229B-61F2-7D4A-A08D-8486351C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218" y="4650301"/>
            <a:ext cx="1944859" cy="204838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8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A984F5D-222D-254B-A8DC-A2DC7B3A8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3886" y="742173"/>
            <a:ext cx="3017603" cy="149934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0B4007-E739-204F-8260-95E0AAAE3C94}"/>
              </a:ext>
            </a:extLst>
          </p:cNvPr>
          <p:cNvSpPr/>
          <p:nvPr/>
        </p:nvSpPr>
        <p:spPr>
          <a:xfrm>
            <a:off x="-26019" y="742173"/>
            <a:ext cx="7159083" cy="2699798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Mentions complémentaires en 1 an 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Accueil dans les transports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Accueil-réception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420CF27-2CE4-E246-9F48-B9E9F0F1DF69}"/>
              </a:ext>
            </a:extLst>
          </p:cNvPr>
          <p:cNvSpPr/>
          <p:nvPr/>
        </p:nvSpPr>
        <p:spPr>
          <a:xfrm>
            <a:off x="4167554" y="2944158"/>
            <a:ext cx="7902014" cy="2915982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en 2 ans 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négociation et digitalisation de la relation client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management commercial opérationnel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tourisme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gestion de la PME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support à l’action managériale.....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63923D-6B37-0A42-8411-08585D1B7428}"/>
              </a:ext>
            </a:extLst>
          </p:cNvPr>
          <p:cNvCxnSpPr>
            <a:cxnSpLocks/>
          </p:cNvCxnSpPr>
          <p:nvPr/>
        </p:nvCxnSpPr>
        <p:spPr>
          <a:xfrm flipH="1">
            <a:off x="5885871" y="2241513"/>
            <a:ext cx="2752607" cy="391941"/>
          </a:xfrm>
          <a:prstGeom prst="straightConnector1">
            <a:avLst/>
          </a:prstGeom>
          <a:ln w="76200">
            <a:solidFill>
              <a:srgbClr val="B73FC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1F2E5CC-B707-8046-AFBB-0D6A5D4A5037}"/>
              </a:ext>
            </a:extLst>
          </p:cNvPr>
          <p:cNvCxnSpPr>
            <a:cxnSpLocks/>
          </p:cNvCxnSpPr>
          <p:nvPr/>
        </p:nvCxnSpPr>
        <p:spPr>
          <a:xfrm>
            <a:off x="8638478" y="2241513"/>
            <a:ext cx="1037063" cy="147703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06E4B75-BE50-8F4C-81B6-F0B91099184B}"/>
              </a:ext>
            </a:extLst>
          </p:cNvPr>
          <p:cNvSpPr/>
          <p:nvPr/>
        </p:nvSpPr>
        <p:spPr>
          <a:xfrm>
            <a:off x="1" y="39528"/>
            <a:ext cx="11306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 de poursuite d’études après le BAC Pro Métiers de l’accueil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72BF-7991-8F43-860A-891B2E1AAB6C}"/>
              </a:ext>
            </a:extLst>
          </p:cNvPr>
          <p:cNvSpPr/>
          <p:nvPr/>
        </p:nvSpPr>
        <p:spPr>
          <a:xfrm rot="10800000" flipV="1">
            <a:off x="339735" y="6165799"/>
            <a:ext cx="86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ATTENTION, sélection  en fonction des résultats scolaires </a:t>
            </a:r>
          </a:p>
          <a:p>
            <a:pPr algn="ctr"/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 1</a:t>
            </a:r>
            <a:r>
              <a:rPr lang="fr-FR" altLang="fr-FR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 terminale</a:t>
            </a:r>
          </a:p>
        </p:txBody>
      </p:sp>
    </p:spTree>
    <p:extLst>
      <p:ext uri="{BB962C8B-B14F-4D97-AF65-F5344CB8AC3E}">
        <p14:creationId xmlns:p14="http://schemas.microsoft.com/office/powerpoint/2010/main" val="29522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3" y="4495431"/>
            <a:ext cx="4600782" cy="212234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2884822" y="0"/>
            <a:ext cx="6727371" cy="894042"/>
          </a:xfrm>
          <a:prstGeom prst="rect">
            <a:avLst/>
          </a:prstGeom>
          <a:solidFill>
            <a:srgbClr val="BA81BA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CONTEXTE MÉTIER</a:t>
            </a:r>
          </a:p>
          <a:p>
            <a:pPr eaLnBrk="1" hangingPunct="1"/>
            <a:r>
              <a:rPr lang="fr-FR" alt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PLEINE ÉVOLUTION…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5617029" y="2805407"/>
            <a:ext cx="5927082" cy="1205322"/>
          </a:xfrm>
          <a:prstGeom prst="roundRect">
            <a:avLst/>
          </a:prstGeom>
          <a:solidFill>
            <a:srgbClr val="92D05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endParaRPr lang="fr-FR" sz="2000" dirty="0"/>
          </a:p>
          <a:p>
            <a:pPr marL="0" indent="0" algn="ctr">
              <a:buNone/>
              <a:defRPr/>
            </a:pPr>
            <a:r>
              <a:rPr lang="fr-FR" sz="2000" dirty="0"/>
              <a:t>Modification des comportements de tous les publics</a:t>
            </a:r>
          </a:p>
          <a:p>
            <a:pPr lvl="0" algn="just">
              <a:buFont typeface="Wingdings" panose="05000000000000000000" pitchFamily="2" charset="2"/>
              <a:buChar char="§"/>
              <a:defRPr/>
            </a:pPr>
            <a:endParaRPr lang="fr-FR" altLang="fr-FR" sz="20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5617029" y="1219222"/>
            <a:ext cx="5072742" cy="1343834"/>
          </a:xfrm>
          <a:prstGeom prst="roundRect">
            <a:avLst/>
          </a:prstGeom>
          <a:solidFill>
            <a:srgbClr val="FFC0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fr-FR" altLang="fr-FR" sz="2000" dirty="0"/>
              <a:t>Des relations organisations / publics complexifiées du fait de la multiplicité des canaux d’interaction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021560" y="1219222"/>
            <a:ext cx="3374462" cy="1239094"/>
          </a:xfrm>
          <a:prstGeom prst="roundRect">
            <a:avLst/>
          </a:prstGeom>
          <a:solidFill>
            <a:srgbClr val="00B0F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endParaRPr lang="fr-FR" sz="1000" dirty="0"/>
          </a:p>
          <a:p>
            <a:pPr marL="0" indent="0" algn="ctr">
              <a:buNone/>
              <a:defRPr/>
            </a:pPr>
            <a:r>
              <a:rPr lang="fr-FR" sz="2000" dirty="0"/>
              <a:t>Digitalisation de la société</a:t>
            </a:r>
          </a:p>
          <a:p>
            <a:pPr lvl="0" algn="just">
              <a:buFont typeface="Wingdings" panose="05000000000000000000" pitchFamily="2" charset="2"/>
              <a:buChar char="§"/>
              <a:defRPr/>
            </a:pPr>
            <a:endParaRPr lang="fr-FR" altLang="fr-FR" sz="20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957944" y="2728322"/>
            <a:ext cx="3374462" cy="1408618"/>
          </a:xfrm>
          <a:prstGeom prst="roundRect">
            <a:avLst/>
          </a:prstGeom>
          <a:solidFill>
            <a:srgbClr val="F7CEF5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endParaRPr lang="fr-FR" altLang="fr-FR" sz="2000" dirty="0"/>
          </a:p>
          <a:p>
            <a:pPr marL="0" indent="0" algn="ctr">
              <a:buNone/>
              <a:defRPr/>
            </a:pPr>
            <a:r>
              <a:rPr lang="fr-FR" altLang="fr-FR" sz="2000" dirty="0"/>
              <a:t>Des données de plus en plus importantes à traiter</a:t>
            </a:r>
          </a:p>
          <a:p>
            <a:pPr lvl="0" algn="just">
              <a:buFont typeface="Wingdings" panose="05000000000000000000" pitchFamily="2" charset="2"/>
              <a:buChar char="§"/>
              <a:defRPr/>
            </a:pPr>
            <a:endParaRPr lang="fr-FR" altLang="fr-FR" sz="2000" dirty="0"/>
          </a:p>
        </p:txBody>
      </p:sp>
      <p:sp>
        <p:nvSpPr>
          <p:cNvPr id="11" name="Chevron 10"/>
          <p:cNvSpPr/>
          <p:nvPr/>
        </p:nvSpPr>
        <p:spPr>
          <a:xfrm>
            <a:off x="4817158" y="2901159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817158" y="1428951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368641" y="2903378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08638"/>
      </p:ext>
    </p:extLst>
  </p:cSld>
  <p:clrMapOvr>
    <a:masterClrMapping/>
  </p:clrMapOvr>
  <p:transition spd="slow" advClick="0" advTm="5000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536995-5EBB-3644-B69A-EF0F7EA722AA}"/>
              </a:ext>
            </a:extLst>
          </p:cNvPr>
          <p:cNvSpPr/>
          <p:nvPr/>
        </p:nvSpPr>
        <p:spPr>
          <a:xfrm>
            <a:off x="914401" y="154983"/>
            <a:ext cx="10562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4000" b="1" dirty="0">
                <a:highlight>
                  <a:srgbClr val="F7CE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Baccalauréat  professionnel </a:t>
            </a:r>
            <a:br>
              <a:rPr lang="fr-FR" altLang="fr-FR" sz="4000" b="1" dirty="0">
                <a:highlight>
                  <a:srgbClr val="F7CE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4000" b="1" dirty="0">
                <a:highlight>
                  <a:srgbClr val="F7CE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Métiers du commerce et de la vente</a:t>
            </a:r>
            <a:r>
              <a:rPr lang="fr-FR" altLang="fr-FR" sz="4000" dirty="0">
                <a:highlight>
                  <a:srgbClr val="F7CE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4000" dirty="0">
              <a:highlight>
                <a:srgbClr val="F7CEF5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BB5266-0A7F-AB41-8D92-E80C65E9A5DB}"/>
              </a:ext>
            </a:extLst>
          </p:cNvPr>
          <p:cNvSpPr/>
          <p:nvPr/>
        </p:nvSpPr>
        <p:spPr>
          <a:xfrm>
            <a:off x="914400" y="1478423"/>
            <a:ext cx="10988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FF0000"/>
                </a:solidFill>
                <a:highlight>
                  <a:srgbClr val="F7CE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Option A : Animation et Gestion de l’espace commercial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D7313F-D7E4-3F44-93E1-943877EB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48" y="2284151"/>
            <a:ext cx="3859077" cy="4091551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4219E1-A74C-E041-AFC1-0E125966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9" y="2433234"/>
            <a:ext cx="4430522" cy="323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26757" y="4881966"/>
            <a:ext cx="10461731" cy="1146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 dirty="0"/>
              <a:t>OMNICANALITÉ - DIGITALISATION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3436" y="1717777"/>
            <a:ext cx="5749871" cy="206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tlCol="0">
            <a:sp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- </a:t>
            </a:r>
            <a:r>
              <a:rPr lang="fr-FR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Repenser le métier de vendeur</a:t>
            </a:r>
          </a:p>
          <a:p>
            <a:endParaRPr lang="fr-FR" sz="2000" b="1" dirty="0"/>
          </a:p>
          <a:p>
            <a:endParaRPr lang="fr-FR" sz="2000" b="1" dirty="0"/>
          </a:p>
          <a:p>
            <a:pPr marL="457200" indent="-457200">
              <a:buFontTx/>
              <a:buChar char="-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S’adapter à la mutation </a:t>
            </a: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des comportements d’achats</a:t>
            </a:r>
          </a:p>
        </p:txBody>
      </p:sp>
      <p:sp>
        <p:nvSpPr>
          <p:cNvPr id="4" name="Double flèche horizontale 3"/>
          <p:cNvSpPr/>
          <p:nvPr/>
        </p:nvSpPr>
        <p:spPr>
          <a:xfrm rot="5400000">
            <a:off x="3051710" y="2446433"/>
            <a:ext cx="504057" cy="396044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pic>
        <p:nvPicPr>
          <p:cNvPr id="1026" name="Picture 2" descr="RÃ©sultat de recherche d'images pour &quot;OMNICANAL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59" l="10167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64" y="1080489"/>
            <a:ext cx="5422979" cy="41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531538" y="113813"/>
            <a:ext cx="3833665" cy="1480456"/>
            <a:chOff x="1430729" y="155"/>
            <a:chExt cx="2465538" cy="791777"/>
          </a:xfrm>
        </p:grpSpPr>
        <p:sp>
          <p:nvSpPr>
            <p:cNvPr id="8" name="Ellipse 7"/>
            <p:cNvSpPr/>
            <p:nvPr/>
          </p:nvSpPr>
          <p:spPr>
            <a:xfrm>
              <a:off x="1432323" y="155"/>
              <a:ext cx="2463944" cy="791777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Ellipse 4"/>
            <p:cNvSpPr/>
            <p:nvPr/>
          </p:nvSpPr>
          <p:spPr>
            <a:xfrm>
              <a:off x="1430729" y="116108"/>
              <a:ext cx="2104702" cy="55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3529" tIns="11430" rIns="43529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dirty="0">
                  <a:solidFill>
                    <a:srgbClr val="7030A0"/>
                  </a:solidFill>
                </a:rPr>
                <a:t>CONTEXTE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0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012470-CF66-F24E-9E52-7791ADD02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28" y="101258"/>
            <a:ext cx="10647335" cy="6756741"/>
          </a:xfrm>
          <a:prstGeom prst="rect">
            <a:avLst/>
          </a:prstGeom>
          <a:solidFill>
            <a:srgbClr val="E8E5FF"/>
          </a:solidFill>
          <a:effectLst>
            <a:softEdge rad="3683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19F601-56AD-104F-A3C1-16A3C4629036}"/>
              </a:ext>
            </a:extLst>
          </p:cNvPr>
          <p:cNvSpPr txBox="1"/>
          <p:nvPr/>
        </p:nvSpPr>
        <p:spPr>
          <a:xfrm>
            <a:off x="12073180" y="4231037"/>
            <a:ext cx="184731" cy="369332"/>
          </a:xfrm>
          <a:prstGeom prst="rect">
            <a:avLst/>
          </a:prstGeom>
          <a:solidFill>
            <a:srgbClr val="E8E5FF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2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4F9B6F-E085-0F48-BFCC-68A17A97B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8E5FF"/>
          </a:solidFill>
        </p:spPr>
      </p:pic>
    </p:spTree>
    <p:extLst>
      <p:ext uri="{BB962C8B-B14F-4D97-AF65-F5344CB8AC3E}">
        <p14:creationId xmlns:p14="http://schemas.microsoft.com/office/powerpoint/2010/main" val="1933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E9EA-211E-4041-AFAA-88E4FA05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19"/>
            <a:ext cx="11551919" cy="1682990"/>
          </a:xfrm>
        </p:spPr>
        <p:txBody>
          <a:bodyPr anchor="b">
            <a:normAutofit/>
          </a:bodyPr>
          <a:lstStyle/>
          <a:p>
            <a:br>
              <a:rPr lang="fr-FR" sz="2800" dirty="0">
                <a:highlight>
                  <a:srgbClr val="FF00FF"/>
                </a:highlight>
              </a:rPr>
            </a:br>
            <a:r>
              <a:rPr lang="fr-FR" sz="6000" b="1" dirty="0">
                <a:solidFill>
                  <a:srgbClr val="7030A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 qualités à acquérir</a:t>
            </a:r>
            <a:br>
              <a:rPr lang="fr-FR" sz="2800" b="1" dirty="0"/>
            </a:br>
            <a:endParaRPr lang="fr-FR" sz="2800" dirty="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9B8A2511-A3AB-5445-9FD8-78EC05A1E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842776"/>
              </p:ext>
            </p:extLst>
          </p:nvPr>
        </p:nvGraphicFramePr>
        <p:xfrm>
          <a:off x="500063" y="2563298"/>
          <a:ext cx="11051857" cy="395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64E5A89-C3A7-494A-9B91-C49F590A1D29}"/>
              </a:ext>
            </a:extLst>
          </p:cNvPr>
          <p:cNvSpPr txBox="1"/>
          <p:nvPr/>
        </p:nvSpPr>
        <p:spPr>
          <a:xfrm>
            <a:off x="1417320" y="-274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56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8" grpId="0">
        <p:bldAsOne/>
      </p:bldGraphic>
      <p:bldGraphic spid="8" grpId="1">
        <p:bldAsOne/>
      </p:bldGraphic>
      <p:bldGraphic spid="8" grpId="2">
        <p:bldAsOne/>
      </p:bldGraphic>
      <p:bldGraphic spid="8" grpId="3">
        <p:bldAsOne/>
      </p:bldGraphic>
      <p:bldGraphic spid="8" grpId="4">
        <p:bldAsOne/>
      </p:bldGraphic>
      <p:bldGraphic spid="8" grpId="5">
        <p:bldAsOne/>
      </p:bldGraphic>
      <p:bldGraphic spid="8" grpId="6">
        <p:bldAsOne/>
      </p:bldGraphic>
      <p:bldGraphic spid="8" grpId="7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0" y="1"/>
            <a:ext cx="12191999" cy="1200329"/>
          </a:xfrm>
          <a:prstGeom prst="rect">
            <a:avLst/>
          </a:prstGeom>
        </p:spPr>
        <p:txBody>
          <a:bodyPr wrap="square" tIns="0" rIns="72000" bIns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1 :</a:t>
            </a:r>
            <a:endParaRPr lang="fr-FR" sz="3200" b="1" dirty="0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FD733C-6415-2A44-8EDD-50E42ED03194}"/>
              </a:ext>
            </a:extLst>
          </p:cNvPr>
          <p:cNvSpPr/>
          <p:nvPr/>
        </p:nvSpPr>
        <p:spPr>
          <a:xfrm>
            <a:off x="185981" y="1041871"/>
            <a:ext cx="3633501" cy="102097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Assurer la veille commerciale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C99492-04E7-8248-B5FB-08543172A2C6}"/>
              </a:ext>
            </a:extLst>
          </p:cNvPr>
          <p:cNvSpPr/>
          <p:nvPr/>
        </p:nvSpPr>
        <p:spPr>
          <a:xfrm>
            <a:off x="185981" y="3282299"/>
            <a:ext cx="3633501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Réaliser la vente</a:t>
            </a:r>
          </a:p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un cadre omnicanal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F7B59C-FEFD-6B4F-AAD9-BF1E9E96AA1B}"/>
              </a:ext>
            </a:extLst>
          </p:cNvPr>
          <p:cNvSpPr/>
          <p:nvPr/>
        </p:nvSpPr>
        <p:spPr>
          <a:xfrm>
            <a:off x="185981" y="5486400"/>
            <a:ext cx="3633501" cy="914400"/>
          </a:xfrm>
          <a:prstGeom prst="roundRect">
            <a:avLst/>
          </a:prstGeom>
          <a:solidFill>
            <a:srgbClr val="FF8D2A"/>
          </a:solidFill>
          <a:ln>
            <a:solidFill>
              <a:srgbClr val="FF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Assurer l’exécution de la vente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C8B85D0-85D5-6243-9CD2-2668502AF3BD}"/>
              </a:ext>
            </a:extLst>
          </p:cNvPr>
          <p:cNvSpPr/>
          <p:nvPr/>
        </p:nvSpPr>
        <p:spPr>
          <a:xfrm>
            <a:off x="4060273" y="1441940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4A8C0C6-3614-7241-AD57-DF94793E838B}"/>
              </a:ext>
            </a:extLst>
          </p:cNvPr>
          <p:cNvSpPr/>
          <p:nvPr/>
        </p:nvSpPr>
        <p:spPr>
          <a:xfrm>
            <a:off x="5279474" y="959436"/>
            <a:ext cx="6671733" cy="135894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Rechercher, hiérarchiser, exploiter et actualiser en continu les informations sur l’entreprise et son marché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Maîtriser la technologie des produits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Sélectionner les outils de recherche d’information les plus adaptés.....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3465626C-DF38-4144-91D8-537DAB07B237}"/>
              </a:ext>
            </a:extLst>
          </p:cNvPr>
          <p:cNvSpPr/>
          <p:nvPr/>
        </p:nvSpPr>
        <p:spPr>
          <a:xfrm>
            <a:off x="4060275" y="3529485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E4029C8-13E7-D647-94F5-9AEE1E6F0481}"/>
              </a:ext>
            </a:extLst>
          </p:cNvPr>
          <p:cNvSpPr/>
          <p:nvPr/>
        </p:nvSpPr>
        <p:spPr>
          <a:xfrm>
            <a:off x="5279474" y="2603714"/>
            <a:ext cx="6671735" cy="246423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Intégrer l’omnicanal dans le processus de vente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Prendre contact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S’adapter au contexte commercial et au comportement du client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Découvrir, identifier/analyser et reformuler les besoins du client, ses  motivations et ses freins éventuels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Présenter l’entreprise et/ou ses produits et/ou ses services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Conseiller le client en proposant la solution adaptée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les produits et/ou services associés.....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06D1191B-8FE4-6248-9556-69EC6BCF7E14}"/>
              </a:ext>
            </a:extLst>
          </p:cNvPr>
          <p:cNvSpPr/>
          <p:nvPr/>
        </p:nvSpPr>
        <p:spPr>
          <a:xfrm>
            <a:off x="4060273" y="57298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78E1AF-2864-0845-9B27-17C013919484}"/>
              </a:ext>
            </a:extLst>
          </p:cNvPr>
          <p:cNvSpPr/>
          <p:nvPr/>
        </p:nvSpPr>
        <p:spPr>
          <a:xfrm>
            <a:off x="5279472" y="5353273"/>
            <a:ext cx="6561233" cy="1219719"/>
          </a:xfrm>
          <a:prstGeom prst="roundRect">
            <a:avLst/>
          </a:prstGeom>
          <a:ln>
            <a:solidFill>
              <a:srgbClr val="FF8D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Mettre en place les modalités de règlement et de livraison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Rassurer le client sur son choix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Prendre congé ....</a:t>
            </a:r>
            <a:endParaRPr lang="fr-FR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B519511-F684-2D43-B541-D1E8E6F263C8}"/>
              </a:ext>
            </a:extLst>
          </p:cNvPr>
          <p:cNvSpPr/>
          <p:nvPr/>
        </p:nvSpPr>
        <p:spPr>
          <a:xfrm>
            <a:off x="4726983" y="1"/>
            <a:ext cx="4479010" cy="717826"/>
          </a:xfrm>
          <a:prstGeom prst="roundRect">
            <a:avLst/>
          </a:prstGeom>
          <a:solidFill>
            <a:srgbClr val="FF8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Conseiller et vendre</a:t>
            </a:r>
          </a:p>
        </p:txBody>
      </p:sp>
    </p:spTree>
    <p:extLst>
      <p:ext uri="{BB962C8B-B14F-4D97-AF65-F5344CB8AC3E}">
        <p14:creationId xmlns:p14="http://schemas.microsoft.com/office/powerpoint/2010/main" val="38320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0" y="1"/>
            <a:ext cx="12191999" cy="1200329"/>
          </a:xfrm>
          <a:prstGeom prst="rect">
            <a:avLst/>
          </a:prstGeom>
        </p:spPr>
        <p:txBody>
          <a:bodyPr wrap="square" tIns="0" rIns="72000" bIns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2 :</a:t>
            </a:r>
            <a:endParaRPr lang="fr-FR" sz="3200" b="1" dirty="0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FD733C-6415-2A44-8EDD-50E42ED03194}"/>
              </a:ext>
            </a:extLst>
          </p:cNvPr>
          <p:cNvSpPr/>
          <p:nvPr/>
        </p:nvSpPr>
        <p:spPr>
          <a:xfrm>
            <a:off x="185981" y="1041871"/>
            <a:ext cx="3715281" cy="102097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Assurer le suivi de la commande du produit  et/ou du service </a:t>
            </a:r>
            <a:endParaRPr lang="fr-FR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C99492-04E7-8248-B5FB-08543172A2C6}"/>
              </a:ext>
            </a:extLst>
          </p:cNvPr>
          <p:cNvSpPr/>
          <p:nvPr/>
        </p:nvSpPr>
        <p:spPr>
          <a:xfrm>
            <a:off x="204216" y="2746804"/>
            <a:ext cx="3715281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Mettre en œuvre le ou les services associes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F7B59C-FEFD-6B4F-AAD9-BF1E9E96AA1B}"/>
              </a:ext>
            </a:extLst>
          </p:cNvPr>
          <p:cNvSpPr/>
          <p:nvPr/>
        </p:nvSpPr>
        <p:spPr>
          <a:xfrm>
            <a:off x="240792" y="4170909"/>
            <a:ext cx="3732529" cy="914400"/>
          </a:xfrm>
          <a:prstGeom prst="roundRect">
            <a:avLst/>
          </a:prstGeom>
          <a:solidFill>
            <a:srgbClr val="FF8D2A"/>
          </a:solidFill>
          <a:ln>
            <a:solidFill>
              <a:srgbClr val="FF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Traiter les retours et les réclamations du client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C8B85D0-85D5-6243-9CD2-2668502AF3BD}"/>
              </a:ext>
            </a:extLst>
          </p:cNvPr>
          <p:cNvSpPr/>
          <p:nvPr/>
        </p:nvSpPr>
        <p:spPr>
          <a:xfrm>
            <a:off x="4215539" y="1441940"/>
            <a:ext cx="823142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4A8C0C6-3614-7241-AD57-DF94793E838B}"/>
              </a:ext>
            </a:extLst>
          </p:cNvPr>
          <p:cNvSpPr/>
          <p:nvPr/>
        </p:nvSpPr>
        <p:spPr>
          <a:xfrm>
            <a:off x="5279474" y="959436"/>
            <a:ext cx="6671733" cy="135894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Suivre l’évolution de la commande et éventuellement du règlement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Informer le client des délais et des modalités de mise à disposition 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3465626C-DF38-4144-91D8-537DAB07B237}"/>
              </a:ext>
            </a:extLst>
          </p:cNvPr>
          <p:cNvSpPr/>
          <p:nvPr/>
        </p:nvSpPr>
        <p:spPr>
          <a:xfrm>
            <a:off x="4226659" y="2924048"/>
            <a:ext cx="823142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E4029C8-13E7-D647-94F5-9AEE1E6F0481}"/>
              </a:ext>
            </a:extLst>
          </p:cNvPr>
          <p:cNvSpPr/>
          <p:nvPr/>
        </p:nvSpPr>
        <p:spPr>
          <a:xfrm>
            <a:off x="5334723" y="2526716"/>
            <a:ext cx="6561233" cy="148740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Sélectionner le cas échéant le prestataire le plus adapté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Collecter et transmettre les informations au service de l’entreprise ou aux prestataires concernes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Suivre l’exécution du ou des service(s) associé(s) et en rendre compte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Effectuer le cas échéant les relances 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06D1191B-8FE4-6248-9556-69EC6BCF7E14}"/>
              </a:ext>
            </a:extLst>
          </p:cNvPr>
          <p:cNvSpPr/>
          <p:nvPr/>
        </p:nvSpPr>
        <p:spPr>
          <a:xfrm>
            <a:off x="4215539" y="4485868"/>
            <a:ext cx="823142" cy="531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78E1AF-2864-0845-9B27-17C013919484}"/>
              </a:ext>
            </a:extLst>
          </p:cNvPr>
          <p:cNvSpPr/>
          <p:nvPr/>
        </p:nvSpPr>
        <p:spPr>
          <a:xfrm>
            <a:off x="5319947" y="4182278"/>
            <a:ext cx="6505984" cy="1067060"/>
          </a:xfrm>
          <a:prstGeom prst="roundRect">
            <a:avLst/>
          </a:prstGeom>
          <a:ln>
            <a:solidFill>
              <a:srgbClr val="FF8D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Identifier le(s) problème(s) rencontré(s) par le client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une solution adaptée en tenant compte des procédures de l’entreprise et de la règlementation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B519511-F684-2D43-B541-D1E8E6F263C8}"/>
              </a:ext>
            </a:extLst>
          </p:cNvPr>
          <p:cNvSpPr/>
          <p:nvPr/>
        </p:nvSpPr>
        <p:spPr>
          <a:xfrm>
            <a:off x="4726983" y="1"/>
            <a:ext cx="4479010" cy="717826"/>
          </a:xfrm>
          <a:prstGeom prst="roundRect">
            <a:avLst/>
          </a:prstGeom>
          <a:solidFill>
            <a:srgbClr val="FF8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Suivre les ventes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90B7B26-8A94-2445-9C7A-0F50E3E64A7A}"/>
              </a:ext>
            </a:extLst>
          </p:cNvPr>
          <p:cNvSpPr/>
          <p:nvPr/>
        </p:nvSpPr>
        <p:spPr>
          <a:xfrm>
            <a:off x="240792" y="5617030"/>
            <a:ext cx="3715721" cy="914400"/>
          </a:xfrm>
          <a:prstGeom prst="roundRect">
            <a:avLst/>
          </a:prstGeom>
          <a:solidFill>
            <a:srgbClr val="BA8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S’assurer de la satisfaction du client </a:t>
            </a: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62D01442-DC92-0749-83DF-BE7688EAB299}"/>
              </a:ext>
            </a:extLst>
          </p:cNvPr>
          <p:cNvSpPr/>
          <p:nvPr/>
        </p:nvSpPr>
        <p:spPr>
          <a:xfrm>
            <a:off x="4237779" y="5753474"/>
            <a:ext cx="800902" cy="484632"/>
          </a:xfrm>
          <a:prstGeom prst="rightArrow">
            <a:avLst/>
          </a:prstGeom>
          <a:solidFill>
            <a:srgbClr val="BA8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6BB1624-03F3-D34E-A58C-19823780AAC5}"/>
              </a:ext>
            </a:extLst>
          </p:cNvPr>
          <p:cNvSpPr/>
          <p:nvPr/>
        </p:nvSpPr>
        <p:spPr>
          <a:xfrm>
            <a:off x="5319947" y="5410387"/>
            <a:ext cx="6520759" cy="1334799"/>
          </a:xfrm>
          <a:prstGeom prst="roundRect">
            <a:avLst/>
          </a:prstGeom>
          <a:ln>
            <a:solidFill>
              <a:srgbClr val="BA81B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Collecter les informations de satisfaction auprès des clients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Mesurer et analyser la satisfaction du client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Transmettre les informations sur la satisfaction du client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Exploiter les informations recueillies à des fins d’amélioration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des éléments de nature à améliorer la satisfaction client </a:t>
            </a:r>
          </a:p>
        </p:txBody>
      </p:sp>
    </p:spTree>
    <p:extLst>
      <p:ext uri="{BB962C8B-B14F-4D97-AF65-F5344CB8AC3E}">
        <p14:creationId xmlns:p14="http://schemas.microsoft.com/office/powerpoint/2010/main" val="7095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0" y="1"/>
            <a:ext cx="12191999" cy="1200329"/>
          </a:xfrm>
          <a:prstGeom prst="rect">
            <a:avLst/>
          </a:prstGeom>
        </p:spPr>
        <p:txBody>
          <a:bodyPr wrap="square" tIns="0" rIns="72000" bIns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3 :</a:t>
            </a:r>
            <a:endParaRPr lang="fr-FR" sz="3200" b="1" dirty="0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FD733C-6415-2A44-8EDD-50E42ED03194}"/>
              </a:ext>
            </a:extLst>
          </p:cNvPr>
          <p:cNvSpPr/>
          <p:nvPr/>
        </p:nvSpPr>
        <p:spPr>
          <a:xfrm>
            <a:off x="1" y="1041871"/>
            <a:ext cx="4083234" cy="102097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Traiter et exploiter l’information ou le contact client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C99492-04E7-8248-B5FB-08543172A2C6}"/>
              </a:ext>
            </a:extLst>
          </p:cNvPr>
          <p:cNvSpPr/>
          <p:nvPr/>
        </p:nvSpPr>
        <p:spPr>
          <a:xfrm>
            <a:off x="1" y="2603714"/>
            <a:ext cx="4083236" cy="19267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Contribuer à des actions de fidélisation de la clientèle et de développement de la relation client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F7B59C-FEFD-6B4F-AAD9-BF1E9E96AA1B}"/>
              </a:ext>
            </a:extLst>
          </p:cNvPr>
          <p:cNvSpPr/>
          <p:nvPr/>
        </p:nvSpPr>
        <p:spPr>
          <a:xfrm>
            <a:off x="1" y="5486400"/>
            <a:ext cx="4028426" cy="914400"/>
          </a:xfrm>
          <a:prstGeom prst="roundRect">
            <a:avLst/>
          </a:prstGeom>
          <a:solidFill>
            <a:srgbClr val="FF8D2A"/>
          </a:solidFill>
          <a:ln>
            <a:solidFill>
              <a:srgbClr val="FF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Evaluer les actions de fidélisation et de développement de la relation client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C8B85D0-85D5-6243-9CD2-2668502AF3BD}"/>
              </a:ext>
            </a:extLst>
          </p:cNvPr>
          <p:cNvSpPr/>
          <p:nvPr/>
        </p:nvSpPr>
        <p:spPr>
          <a:xfrm>
            <a:off x="4324027" y="1441940"/>
            <a:ext cx="714654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4A8C0C6-3614-7241-AD57-DF94793E838B}"/>
              </a:ext>
            </a:extLst>
          </p:cNvPr>
          <p:cNvSpPr/>
          <p:nvPr/>
        </p:nvSpPr>
        <p:spPr>
          <a:xfrm>
            <a:off x="5279474" y="959436"/>
            <a:ext cx="6671733" cy="135894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Traiter les messages et/ou les demandes des clients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Recueillir, extraire, exploiter, synthétiser les données: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Rendre compte des données appropriées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des actions de fidélisation et/ou de développement de la relation client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3465626C-DF38-4144-91D8-537DAB07B237}"/>
              </a:ext>
            </a:extLst>
          </p:cNvPr>
          <p:cNvSpPr/>
          <p:nvPr/>
        </p:nvSpPr>
        <p:spPr>
          <a:xfrm>
            <a:off x="4324027" y="3529485"/>
            <a:ext cx="714656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E4029C8-13E7-D647-94F5-9AEE1E6F0481}"/>
              </a:ext>
            </a:extLst>
          </p:cNvPr>
          <p:cNvSpPr/>
          <p:nvPr/>
        </p:nvSpPr>
        <p:spPr>
          <a:xfrm>
            <a:off x="5279474" y="2603714"/>
            <a:ext cx="6671735" cy="246423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Sélectionner et mettre en œuvre les outils de fidélisation et/ou de développement de la relation client de l’entreprise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Concourir à la préparation et à l’organisation d’évènements et/ou d’opérations de fidélisation/ développement de la relation client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Participer à la mise en œuvre des évènements et/ou opérations de fidélisation/ développement de la relation client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Effectuer des ventes au rebond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Réaliser les opérations de suivi post évènement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Mobiliser les outils d’internet et les réseaux sociaux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06D1191B-8FE4-6248-9556-69EC6BCF7E14}"/>
              </a:ext>
            </a:extLst>
          </p:cNvPr>
          <p:cNvSpPr/>
          <p:nvPr/>
        </p:nvSpPr>
        <p:spPr>
          <a:xfrm>
            <a:off x="4324027" y="5729843"/>
            <a:ext cx="7146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78E1AF-2864-0845-9B27-17C013919484}"/>
              </a:ext>
            </a:extLst>
          </p:cNvPr>
          <p:cNvSpPr/>
          <p:nvPr/>
        </p:nvSpPr>
        <p:spPr>
          <a:xfrm>
            <a:off x="5279472" y="5353273"/>
            <a:ext cx="6561233" cy="1219719"/>
          </a:xfrm>
          <a:prstGeom prst="roundRect">
            <a:avLst/>
          </a:prstGeom>
          <a:ln>
            <a:solidFill>
              <a:srgbClr val="FF8D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Enrichir et actualiser le SIC (Système d’Information Commerciale)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Mesurer et analyser les résultats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Rendre compte des actions et des résultats par écrit et/ou à l'oral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des axes d’amélioration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B519511-F684-2D43-B541-D1E8E6F263C8}"/>
              </a:ext>
            </a:extLst>
          </p:cNvPr>
          <p:cNvSpPr/>
          <p:nvPr/>
        </p:nvSpPr>
        <p:spPr>
          <a:xfrm>
            <a:off x="4633993" y="1"/>
            <a:ext cx="7558006" cy="842828"/>
          </a:xfrm>
          <a:prstGeom prst="roundRect">
            <a:avLst/>
          </a:prstGeom>
          <a:solidFill>
            <a:srgbClr val="FF8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Fidéliser la clientèle et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développer la relation client</a:t>
            </a:r>
          </a:p>
        </p:txBody>
      </p:sp>
    </p:spTree>
    <p:extLst>
      <p:ext uri="{BB962C8B-B14F-4D97-AF65-F5344CB8AC3E}">
        <p14:creationId xmlns:p14="http://schemas.microsoft.com/office/powerpoint/2010/main" val="9874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Titre 6"/>
          <p:cNvSpPr txBox="1">
            <a:spLocks/>
          </p:cNvSpPr>
          <p:nvPr/>
        </p:nvSpPr>
        <p:spPr>
          <a:xfrm>
            <a:off x="2324997" y="1128157"/>
            <a:ext cx="8248000" cy="44888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/>
              <a:t>	</a:t>
            </a:r>
            <a:endParaRPr lang="fr-FR" sz="1400" b="1" dirty="0"/>
          </a:p>
        </p:txBody>
      </p:sp>
      <p:sp>
        <p:nvSpPr>
          <p:cNvPr id="4" name="Titre 6"/>
          <p:cNvSpPr txBox="1">
            <a:spLocks/>
          </p:cNvSpPr>
          <p:nvPr/>
        </p:nvSpPr>
        <p:spPr>
          <a:xfrm>
            <a:off x="0" y="1"/>
            <a:ext cx="12191999" cy="1200329"/>
          </a:xfrm>
          <a:prstGeom prst="rect">
            <a:avLst/>
          </a:prstGeom>
        </p:spPr>
        <p:txBody>
          <a:bodyPr wrap="square" tIns="0" rIns="72000" bIns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 de compétence 4A :</a:t>
            </a:r>
            <a:endParaRPr lang="fr-FR" sz="3200" b="1" dirty="0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FD733C-6415-2A44-8EDD-50E42ED03194}"/>
              </a:ext>
            </a:extLst>
          </p:cNvPr>
          <p:cNvSpPr/>
          <p:nvPr/>
        </p:nvSpPr>
        <p:spPr>
          <a:xfrm>
            <a:off x="42019" y="899702"/>
            <a:ext cx="4083234" cy="1020978"/>
          </a:xfrm>
          <a:prstGeom prst="roundRect">
            <a:avLst>
              <a:gd name="adj" fmla="val 2577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Assurer les opérations préalables à la vente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C99492-04E7-8248-B5FB-08543172A2C6}"/>
              </a:ext>
            </a:extLst>
          </p:cNvPr>
          <p:cNvSpPr/>
          <p:nvPr/>
        </p:nvSpPr>
        <p:spPr>
          <a:xfrm>
            <a:off x="-2" y="2828835"/>
            <a:ext cx="4083237" cy="1200329"/>
          </a:xfrm>
          <a:prstGeom prst="roundRect">
            <a:avLst>
              <a:gd name="adj" fmla="val 3603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Rendre l’unité́ commerciale attractive et fonctionnelle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F7B59C-FEFD-6B4F-AAD9-BF1E9E96AA1B}"/>
              </a:ext>
            </a:extLst>
          </p:cNvPr>
          <p:cNvSpPr/>
          <p:nvPr/>
        </p:nvSpPr>
        <p:spPr>
          <a:xfrm>
            <a:off x="42017" y="5147180"/>
            <a:ext cx="4083236" cy="1020978"/>
          </a:xfrm>
          <a:prstGeom prst="roundRect">
            <a:avLst>
              <a:gd name="adj" fmla="val 47223"/>
            </a:avLst>
          </a:prstGeom>
          <a:solidFill>
            <a:srgbClr val="FF8D2A"/>
          </a:solidFill>
          <a:ln>
            <a:solidFill>
              <a:srgbClr val="FF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Développer la clientèle 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C8B85D0-85D5-6243-9CD2-2668502AF3BD}"/>
              </a:ext>
            </a:extLst>
          </p:cNvPr>
          <p:cNvSpPr/>
          <p:nvPr/>
        </p:nvSpPr>
        <p:spPr>
          <a:xfrm>
            <a:off x="4343886" y="1336182"/>
            <a:ext cx="714654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4A8C0C6-3614-7241-AD57-DF94793E838B}"/>
              </a:ext>
            </a:extLst>
          </p:cNvPr>
          <p:cNvSpPr/>
          <p:nvPr/>
        </p:nvSpPr>
        <p:spPr>
          <a:xfrm>
            <a:off x="5168970" y="772232"/>
            <a:ext cx="6782239" cy="16215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Etablir les commandes des produits en tenant compte des contraintes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Préparer les commandes des clients issues de l’omni canal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Veiller à la gestion rigoureuse des stocks et au réapprovisionnement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Réceptionner, contrôler et stocker les marchandises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Respecter les règles de valorisation des déchets et réduire le gaspillage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Effectuer les relances et préparer les retours fournisseurs 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3465626C-DF38-4144-91D8-537DAB07B237}"/>
              </a:ext>
            </a:extLst>
          </p:cNvPr>
          <p:cNvSpPr/>
          <p:nvPr/>
        </p:nvSpPr>
        <p:spPr>
          <a:xfrm>
            <a:off x="4268774" y="3341422"/>
            <a:ext cx="714656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E4029C8-13E7-D647-94F5-9AEE1E6F0481}"/>
              </a:ext>
            </a:extLst>
          </p:cNvPr>
          <p:cNvSpPr/>
          <p:nvPr/>
        </p:nvSpPr>
        <p:spPr>
          <a:xfrm>
            <a:off x="5168969" y="2491862"/>
            <a:ext cx="6782241" cy="218375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S’assurer de la disponibilité́ et de la qualité́ des produits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Implanter les produits selon une logique commerciale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Vérifier l’étiquetage, le balisage et la mise en valeur des produits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S’assurer de la bonne tenue et de la propreté́ du rayon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Accueillir, informer et orienter le client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Mettre en place la signalétique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Participer à l’agencement de la surface de vente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Aménager la vitrine et/ou le rayon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Mettre en scène l’offre et en optimiser la visibilité́ 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06D1191B-8FE4-6248-9556-69EC6BCF7E14}"/>
              </a:ext>
            </a:extLst>
          </p:cNvPr>
          <p:cNvSpPr/>
          <p:nvPr/>
        </p:nvSpPr>
        <p:spPr>
          <a:xfrm>
            <a:off x="4324027" y="5342378"/>
            <a:ext cx="7146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78E1AF-2864-0845-9B27-17C013919484}"/>
              </a:ext>
            </a:extLst>
          </p:cNvPr>
          <p:cNvSpPr/>
          <p:nvPr/>
        </p:nvSpPr>
        <p:spPr>
          <a:xfrm>
            <a:off x="5168970" y="4885595"/>
            <a:ext cx="6671736" cy="1972403"/>
          </a:xfrm>
          <a:prstGeom prst="roundRect">
            <a:avLst/>
          </a:prstGeom>
          <a:ln>
            <a:solidFill>
              <a:srgbClr val="FF8D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Proposer des actions commerciales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Sélectionner les gammes de produits à mettre en avant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Participer à la planification et à l’organisation des actions de promotion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Démarcher une nouvelle clientèle Communiquer sur l’évènement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Recourir aux sites marchands et aux réseaux sociaux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Inciter à l’achat par une action commerciale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Générer des contacts positifs/utiles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Participer à l’évaluation et à l’analyse des performances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B519511-F684-2D43-B541-D1E8E6F263C8}"/>
              </a:ext>
            </a:extLst>
          </p:cNvPr>
          <p:cNvSpPr/>
          <p:nvPr/>
        </p:nvSpPr>
        <p:spPr>
          <a:xfrm>
            <a:off x="5058539" y="1"/>
            <a:ext cx="7133459" cy="562251"/>
          </a:xfrm>
          <a:prstGeom prst="roundRect">
            <a:avLst/>
          </a:prstGeom>
          <a:solidFill>
            <a:srgbClr val="FF8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Animer et gérer l’espace commercial</a:t>
            </a:r>
          </a:p>
        </p:txBody>
      </p:sp>
    </p:spTree>
    <p:extLst>
      <p:ext uri="{BB962C8B-B14F-4D97-AF65-F5344CB8AC3E}">
        <p14:creationId xmlns:p14="http://schemas.microsoft.com/office/powerpoint/2010/main" val="10523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C759AF-FAB0-9046-98A8-7A9CF6531BE7}"/>
              </a:ext>
            </a:extLst>
          </p:cNvPr>
          <p:cNvSpPr/>
          <p:nvPr/>
        </p:nvSpPr>
        <p:spPr>
          <a:xfrm>
            <a:off x="5873262" y="3429001"/>
            <a:ext cx="6077436" cy="1652954"/>
          </a:xfrm>
          <a:prstGeom prst="rect">
            <a:avLst/>
          </a:prstGeom>
          <a:gradFill>
            <a:gsLst>
              <a:gs pos="0">
                <a:srgbClr val="FF87F0"/>
              </a:gs>
              <a:gs pos="51000">
                <a:srgbClr val="92D050"/>
              </a:gs>
              <a:gs pos="83000">
                <a:srgbClr val="92D050"/>
              </a:gs>
              <a:gs pos="100000">
                <a:srgbClr val="FF87F0"/>
              </a:gs>
            </a:gsLst>
            <a:lin ang="5400000" scaled="1"/>
          </a:gradFill>
          <a:ln w="76200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Et après le bac pro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Métiers du commerce et de la vente? </a:t>
            </a:r>
          </a:p>
        </p:txBody>
      </p:sp>
      <p:pic>
        <p:nvPicPr>
          <p:cNvPr id="4" name="Image 3" descr="Une image contenant texte, route, terrain, extérieur&#10;&#10;Description générée automatiquement">
            <a:extLst>
              <a:ext uri="{FF2B5EF4-FFF2-40B4-BE49-F238E27FC236}">
                <a16:creationId xmlns:a16="http://schemas.microsoft.com/office/drawing/2014/main" id="{020A0E10-DB33-A941-A331-2F0079F78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9" r="2920" b="-1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  <p:sp>
        <p:nvSpPr>
          <p:cNvPr id="6" name="Bulle ronde 5">
            <a:extLst>
              <a:ext uri="{FF2B5EF4-FFF2-40B4-BE49-F238E27FC236}">
                <a16:creationId xmlns:a16="http://schemas.microsoft.com/office/drawing/2014/main" id="{7BBF939B-AE7C-824E-8E7B-A8B858454A44}"/>
              </a:ext>
            </a:extLst>
          </p:cNvPr>
          <p:cNvSpPr/>
          <p:nvPr/>
        </p:nvSpPr>
        <p:spPr>
          <a:xfrm>
            <a:off x="8439662" y="1244265"/>
            <a:ext cx="3218262" cy="1052309"/>
          </a:xfrm>
          <a:prstGeom prst="wedgeEllipseCallout">
            <a:avLst>
              <a:gd name="adj1" fmla="val -45015"/>
              <a:gd name="adj2" fmla="val 152875"/>
            </a:avLst>
          </a:prstGeom>
          <a:solidFill>
            <a:srgbClr val="00B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 professionnelle</a:t>
            </a:r>
          </a:p>
        </p:txBody>
      </p:sp>
      <p:sp>
        <p:nvSpPr>
          <p:cNvPr id="7" name="Bulle ronde 6">
            <a:extLst>
              <a:ext uri="{FF2B5EF4-FFF2-40B4-BE49-F238E27FC236}">
                <a16:creationId xmlns:a16="http://schemas.microsoft.com/office/drawing/2014/main" id="{DEBAE311-2572-6644-A905-02B414730BDD}"/>
              </a:ext>
            </a:extLst>
          </p:cNvPr>
          <p:cNvSpPr/>
          <p:nvPr/>
        </p:nvSpPr>
        <p:spPr>
          <a:xfrm>
            <a:off x="5455078" y="1125415"/>
            <a:ext cx="2629814" cy="1290011"/>
          </a:xfrm>
          <a:prstGeom prst="wedgeEllipseCallout">
            <a:avLst>
              <a:gd name="adj1" fmla="val 68783"/>
              <a:gd name="adj2" fmla="val 12897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Poursuites d’études</a:t>
            </a:r>
          </a:p>
        </p:txBody>
      </p:sp>
    </p:spTree>
    <p:extLst>
      <p:ext uri="{BB962C8B-B14F-4D97-AF65-F5344CB8AC3E}">
        <p14:creationId xmlns:p14="http://schemas.microsoft.com/office/powerpoint/2010/main" val="15473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08" y="4901492"/>
            <a:ext cx="2802649" cy="160533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2705359" y="130951"/>
            <a:ext cx="7212842" cy="894042"/>
          </a:xfrm>
          <a:prstGeom prst="rect">
            <a:avLst/>
          </a:prstGeom>
          <a:solidFill>
            <a:srgbClr val="FF90E9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CONTEXTE MÉTIERS </a:t>
            </a:r>
          </a:p>
          <a:p>
            <a:pPr eaLnBrk="1" hangingPunct="1"/>
            <a:r>
              <a:rPr lang="fr-FR" alt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PLEINE ÉVOLUTION…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6358508" y="1752954"/>
            <a:ext cx="3708975" cy="1214309"/>
          </a:xfrm>
          <a:prstGeom prst="roundRect">
            <a:avLst/>
          </a:prstGeom>
          <a:solidFill>
            <a:srgbClr val="E99FD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fr-FR" sz="2000" dirty="0">
                <a:solidFill>
                  <a:schemeClr val="bg1"/>
                </a:solidFill>
              </a:rPr>
              <a:t>Qui conserve une place prépondérante dans la relation organisations / publics </a:t>
            </a:r>
            <a:endParaRPr lang="fr-FR" altLang="fr-FR" sz="20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6358507" y="5080557"/>
            <a:ext cx="3620286" cy="1247206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fr-FR" altLang="fr-FR" sz="2000" dirty="0">
                <a:solidFill>
                  <a:schemeClr val="bg1"/>
                </a:solidFill>
              </a:rPr>
              <a:t>Renforcement des attentes en matière de maîtrise des qualités d’écoute et de conseils</a:t>
            </a:r>
          </a:p>
          <a:p>
            <a:pPr lvl="0" algn="just">
              <a:buFont typeface="Wingdings" panose="05000000000000000000" pitchFamily="2" charset="2"/>
              <a:buChar char="§"/>
              <a:defRPr/>
            </a:pPr>
            <a:endParaRPr lang="fr-FR" altLang="fr-FR" sz="2000" dirty="0">
              <a:solidFill>
                <a:schemeClr val="bg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5545384" y="2021628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5479237" y="5433804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6314163" y="3378510"/>
            <a:ext cx="3708975" cy="1290801"/>
          </a:xfrm>
          <a:prstGeom prst="roundRect">
            <a:avLst/>
          </a:prstGeom>
          <a:solidFill>
            <a:srgbClr val="FF8D2A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fr-FR" sz="2000" dirty="0">
                <a:solidFill>
                  <a:schemeClr val="bg1"/>
                </a:solidFill>
              </a:rPr>
              <a:t>Un triple objectif de : satisfaction, fidélisation mais aussi de différenciation</a:t>
            </a:r>
            <a:endParaRPr lang="fr-FR" altLang="fr-FR" sz="2000" dirty="0">
              <a:solidFill>
                <a:schemeClr val="bg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5585147" y="3733157"/>
            <a:ext cx="378735" cy="714895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2255653" y="1286359"/>
            <a:ext cx="2802649" cy="2316502"/>
          </a:xfrm>
          <a:prstGeom prst="ellipse">
            <a:avLst/>
          </a:prstGeom>
          <a:solidFill>
            <a:srgbClr val="16D1DA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endParaRPr lang="fr-FR" sz="1050" dirty="0">
              <a:solidFill>
                <a:schemeClr val="bg1"/>
              </a:solidFill>
            </a:endParaRPr>
          </a:p>
          <a:p>
            <a:pPr marL="0" indent="0" algn="ctr">
              <a:lnSpc>
                <a:spcPts val="2600"/>
              </a:lnSpc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UNE INTERACTION HUMAINE</a:t>
            </a:r>
            <a:endParaRPr lang="fr-FR" alt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E8AAFC9-A164-0449-B5C7-1628EBC38C27}"/>
              </a:ext>
            </a:extLst>
          </p:cNvPr>
          <p:cNvSpPr/>
          <p:nvPr/>
        </p:nvSpPr>
        <p:spPr>
          <a:xfrm>
            <a:off x="1388533" y="1"/>
            <a:ext cx="8602134" cy="880532"/>
          </a:xfrm>
          <a:prstGeom prst="roundRect">
            <a:avLst>
              <a:gd name="adj" fmla="val 0"/>
            </a:avLst>
          </a:prstGeom>
          <a:solidFill>
            <a:srgbClr val="C414C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emplois visés par le Bac Pro M.C.V.: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C39AE7-CDE7-D64F-8868-E29D6447E6A6}"/>
              </a:ext>
            </a:extLst>
          </p:cNvPr>
          <p:cNvSpPr txBox="1"/>
          <p:nvPr/>
        </p:nvSpPr>
        <p:spPr>
          <a:xfrm>
            <a:off x="0" y="1917160"/>
            <a:ext cx="5169877" cy="4154984"/>
          </a:xfrm>
          <a:prstGeom prst="rect">
            <a:avLst/>
          </a:prstGeom>
          <a:gradFill>
            <a:gsLst>
              <a:gs pos="0">
                <a:srgbClr val="FF87F0"/>
              </a:gs>
              <a:gs pos="51000">
                <a:srgbClr val="92D050"/>
              </a:gs>
              <a:gs pos="83000">
                <a:srgbClr val="92D050"/>
              </a:gs>
              <a:gs pos="100000">
                <a:srgbClr val="FF87F0"/>
              </a:gs>
            </a:gsLst>
            <a:lin ang="5400000" scaled="1"/>
          </a:gradFill>
          <a:ln>
            <a:solidFill>
              <a:srgbClr val="85274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vendeur-conseil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conseiller de vente,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conseiller commercial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assistant commercial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assistant administration des ventes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chargé de clientèle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employé́ commercial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vendeur qualifié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dirty="0"/>
              <a:t>  vendeur spécialiste.... </a:t>
            </a:r>
          </a:p>
          <a:p>
            <a:endParaRPr lang="fr-FR" sz="24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8BCC77-9988-1E42-8886-4059B456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433" y="3994652"/>
            <a:ext cx="1441938" cy="23788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BAA776-AE98-5044-8610-BAB799254EB2}"/>
              </a:ext>
            </a:extLst>
          </p:cNvPr>
          <p:cNvSpPr txBox="1"/>
          <p:nvPr/>
        </p:nvSpPr>
        <p:spPr>
          <a:xfrm>
            <a:off x="5732585" y="1252754"/>
            <a:ext cx="6459416" cy="2246769"/>
          </a:xfrm>
          <a:prstGeom prst="rect">
            <a:avLst/>
          </a:prstGeom>
          <a:pattFill prst="pct70">
            <a:fgClr>
              <a:srgbClr val="E8E5FF"/>
            </a:fgClr>
            <a:bgClr>
              <a:srgbClr val="BA81BA"/>
            </a:bgClr>
          </a:patt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Le </a:t>
            </a:r>
            <a:r>
              <a:rPr lang="fr-FR" sz="2000" b="1" dirty="0"/>
              <a:t>titulaire du bac pro MCV Option A </a:t>
            </a:r>
            <a:r>
              <a:rPr lang="fr-FR" sz="2000" dirty="0"/>
              <a:t>ne se déplace pas  pour aller à la rencontre du client.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  <a:r>
              <a:rPr lang="fr-FR" sz="2000" b="1" dirty="0">
                <a:solidFill>
                  <a:srgbClr val="C00000"/>
                </a:solidFill>
              </a:rPr>
              <a:t>C’est un employé commercial qui intervient dans tout type d’unité commerciale</a:t>
            </a:r>
            <a:r>
              <a:rPr lang="fr-FR" sz="2000" dirty="0"/>
              <a:t>, physique ou virtuelle  afin de mettre à la disposition de la clientèle  les produits correspondant à sa demande.</a:t>
            </a:r>
          </a:p>
        </p:txBody>
      </p:sp>
      <p:sp>
        <p:nvSpPr>
          <p:cNvPr id="4" name="Cadre 3">
            <a:extLst>
              <a:ext uri="{FF2B5EF4-FFF2-40B4-BE49-F238E27FC236}">
                <a16:creationId xmlns:a16="http://schemas.microsoft.com/office/drawing/2014/main" id="{BC17E5ED-0EBC-0540-8A9A-3D96F474C42A}"/>
              </a:ext>
            </a:extLst>
          </p:cNvPr>
          <p:cNvSpPr/>
          <p:nvPr/>
        </p:nvSpPr>
        <p:spPr>
          <a:xfrm>
            <a:off x="5580188" y="1037492"/>
            <a:ext cx="6611812" cy="2584939"/>
          </a:xfrm>
          <a:prstGeom prst="frame">
            <a:avLst>
              <a:gd name="adj1" fmla="val 2902"/>
            </a:avLst>
          </a:prstGeom>
          <a:ln w="3175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A984F5D-222D-254B-A8DC-A2DC7B3A8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709611"/>
            <a:ext cx="3519854" cy="153190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0B4007-E739-204F-8260-95E0AAAE3C94}"/>
              </a:ext>
            </a:extLst>
          </p:cNvPr>
          <p:cNvSpPr/>
          <p:nvPr/>
        </p:nvSpPr>
        <p:spPr>
          <a:xfrm>
            <a:off x="339735" y="709611"/>
            <a:ext cx="5632089" cy="22345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Formations en 1 an : Mentions complémentaires  ou F.C.I.L. 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M.C. Animation gestion de projets dans le secteur sportif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420CF27-2CE4-E246-9F48-B9E9F0F1DF69}"/>
              </a:ext>
            </a:extLst>
          </p:cNvPr>
          <p:cNvSpPr/>
          <p:nvPr/>
        </p:nvSpPr>
        <p:spPr>
          <a:xfrm>
            <a:off x="3436520" y="2944158"/>
            <a:ext cx="8633048" cy="2915982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en 2 ans 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Négociation et digitalisation de la relation client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Management commercial opérationnel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Banque, BTS Assurance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BTS Gestion de la PME.....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63923D-6B37-0A42-8411-08585D1B742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882388" y="1475562"/>
            <a:ext cx="2347212" cy="314237"/>
          </a:xfrm>
          <a:prstGeom prst="straightConnector1">
            <a:avLst/>
          </a:prstGeom>
          <a:ln w="76200">
            <a:solidFill>
              <a:srgbClr val="B73FC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1F2E5CC-B707-8046-AFBB-0D6A5D4A503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335512" y="1475562"/>
            <a:ext cx="894088" cy="160174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06E4B75-BE50-8F4C-81B6-F0B91099184B}"/>
              </a:ext>
            </a:extLst>
          </p:cNvPr>
          <p:cNvSpPr/>
          <p:nvPr/>
        </p:nvSpPr>
        <p:spPr>
          <a:xfrm>
            <a:off x="0" y="39528"/>
            <a:ext cx="1174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 de poursuite d’études après le BAC Pro Métiers du commerce et de la vente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72BF-7991-8F43-860A-891B2E1AAB6C}"/>
              </a:ext>
            </a:extLst>
          </p:cNvPr>
          <p:cNvSpPr/>
          <p:nvPr/>
        </p:nvSpPr>
        <p:spPr>
          <a:xfrm rot="10800000" flipV="1">
            <a:off x="339735" y="6165799"/>
            <a:ext cx="86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ATTENTION, sélection  en fonction des résultats scolaires </a:t>
            </a:r>
          </a:p>
          <a:p>
            <a:pPr algn="ctr"/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 1</a:t>
            </a:r>
            <a:r>
              <a:rPr lang="fr-FR" altLang="fr-FR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 terminale</a:t>
            </a:r>
          </a:p>
        </p:txBody>
      </p:sp>
    </p:spTree>
    <p:extLst>
      <p:ext uri="{BB962C8B-B14F-4D97-AF65-F5344CB8AC3E}">
        <p14:creationId xmlns:p14="http://schemas.microsoft.com/office/powerpoint/2010/main" val="16114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D4D97A-7905-FD4F-ABD2-ED7163B4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886" y="484632"/>
            <a:ext cx="5861039" cy="1609344"/>
          </a:xfrm>
          <a:prstGeom prst="ellipse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2de Pro </a:t>
            </a:r>
            <a:r>
              <a:rPr lang="en-US" sz="2400" b="1" kern="1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famille des métiers </a:t>
            </a:r>
            <a:b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relation client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B7774F-521D-7E4A-916F-83070C766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0" r="-2" b="4111"/>
          <a:stretch/>
        </p:blipFill>
        <p:spPr>
          <a:xfrm>
            <a:off x="0" y="182880"/>
            <a:ext cx="7064163" cy="6504001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400B334-DA5A-1647-A0E4-D31B140DB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51371" y="2093976"/>
            <a:ext cx="2678787" cy="3390900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0EAE21D-1BC2-9B4E-880C-DC47D81EB64F}"/>
              </a:ext>
            </a:extLst>
          </p:cNvPr>
          <p:cNvCxnSpPr/>
          <p:nvPr/>
        </p:nvCxnSpPr>
        <p:spPr>
          <a:xfrm>
            <a:off x="4659923" y="4044462"/>
            <a:ext cx="1652954" cy="1776046"/>
          </a:xfrm>
          <a:prstGeom prst="line">
            <a:avLst/>
          </a:prstGeom>
          <a:ln w="107950">
            <a:solidFill>
              <a:srgbClr val="C0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5863B6B-F32E-1E43-A8BE-9AD4EC05F81B}"/>
              </a:ext>
            </a:extLst>
          </p:cNvPr>
          <p:cNvSpPr txBox="1"/>
          <p:nvPr/>
        </p:nvSpPr>
        <p:spPr>
          <a:xfrm>
            <a:off x="4659923" y="5820508"/>
            <a:ext cx="671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ATTENTION ce Bac n’est pas préparé au LP </a:t>
            </a:r>
            <a:r>
              <a:rPr lang="fr-FR" b="1" dirty="0" err="1">
                <a:solidFill>
                  <a:srgbClr val="C00000"/>
                </a:solidFill>
              </a:rPr>
              <a:t>A.Rimbaud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8592" y="232872"/>
            <a:ext cx="8458741" cy="603839"/>
          </a:xfrm>
        </p:spPr>
        <p:txBody>
          <a:bodyPr>
            <a:noAutofit/>
          </a:bodyPr>
          <a:lstStyle/>
          <a:p>
            <a:br>
              <a:rPr lang="fr-FR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79576" y="836712"/>
            <a:ext cx="7920880" cy="4824536"/>
          </a:xfrm>
        </p:spPr>
        <p:txBody>
          <a:bodyPr>
            <a:normAutofit/>
          </a:bodyPr>
          <a:lstStyle/>
          <a:p>
            <a:endParaRPr lang="fr-FR" sz="1100" b="1" dirty="0">
              <a:solidFill>
                <a:srgbClr val="0070C0"/>
              </a:solidFill>
            </a:endParaRPr>
          </a:p>
          <a:p>
            <a:endParaRPr lang="fr-FR" sz="2700" b="1" dirty="0">
              <a:solidFill>
                <a:srgbClr val="0070C0"/>
              </a:solidFill>
            </a:endParaRPr>
          </a:p>
          <a:p>
            <a:r>
              <a:rPr lang="fr-FR" sz="2700" dirty="0">
                <a:solidFill>
                  <a:srgbClr val="0070C0"/>
                </a:solidFill>
              </a:rPr>
              <a:t> </a:t>
            </a:r>
          </a:p>
          <a:p>
            <a:endParaRPr lang="fr-FR" sz="2700" dirty="0">
              <a:solidFill>
                <a:srgbClr val="0070C0"/>
              </a:solidFill>
            </a:endParaRPr>
          </a:p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95818"/>
              </p:ext>
            </p:extLst>
          </p:nvPr>
        </p:nvGraphicFramePr>
        <p:xfrm>
          <a:off x="587830" y="1196752"/>
          <a:ext cx="11016342" cy="542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673">
                  <a:extLst>
                    <a:ext uri="{9D8B030D-6E8A-4147-A177-3AD203B41FA5}">
                      <a16:colId xmlns:a16="http://schemas.microsoft.com/office/drawing/2014/main" val="3544403984"/>
                    </a:ext>
                  </a:extLst>
                </a:gridCol>
                <a:gridCol w="7744669">
                  <a:extLst>
                    <a:ext uri="{9D8B030D-6E8A-4147-A177-3AD203B41FA5}">
                      <a16:colId xmlns:a16="http://schemas.microsoft.com/office/drawing/2014/main" val="1614401380"/>
                    </a:ext>
                  </a:extLst>
                </a:gridCol>
              </a:tblGrid>
              <a:tr h="18074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1 Intégrer la relation client dans un cadre omnicanal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- Prendre contact</a:t>
                      </a:r>
                    </a:p>
                    <a:p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- Identifier le besoin</a:t>
                      </a:r>
                    </a:p>
                    <a:p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fr-FR" sz="18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Identifier le client et ses caractéristiques</a:t>
                      </a:r>
                    </a:p>
                    <a:p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fr-FR" sz="18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bg1"/>
                          </a:solidFill>
                        </a:rPr>
                        <a:t>Proposer une solution adaptée au parcours client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429883"/>
                  </a:ext>
                </a:extLst>
              </a:tr>
              <a:tr h="2053908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2 Assurer le suivi du de la relation client (à des fins de satisfaction et de fidélisation)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70C0"/>
                          </a:solidFill>
                        </a:rPr>
                        <a:t>-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Gérer le suivi de la demande (en termes de commande/services associés/prestations internes externes)</a:t>
                      </a:r>
                    </a:p>
                    <a:p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fr-FR" sz="1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Satisfaire le client</a:t>
                      </a:r>
                    </a:p>
                    <a:p>
                      <a:r>
                        <a:rPr lang="fr-FR" sz="1800" b="1" dirty="0">
                          <a:solidFill>
                            <a:srgbClr val="0070C0"/>
                          </a:solidFill>
                        </a:rPr>
                        <a:t>- Fidéliser le client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34338"/>
                  </a:ext>
                </a:extLst>
              </a:tr>
              <a:tr h="15669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</a:rPr>
                        <a:t>3 Collecter et exploiter l’information dans le cadre de la relation client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7030A0"/>
                          </a:solidFill>
                        </a:rPr>
                        <a:t>- Assurer la veille informationnelle et commerciale (la collecte)</a:t>
                      </a:r>
                    </a:p>
                    <a:p>
                      <a:r>
                        <a:rPr lang="fr-FR" sz="1800" dirty="0">
                          <a:solidFill>
                            <a:srgbClr val="7030A0"/>
                          </a:solidFill>
                        </a:rPr>
                        <a:t>- Traiter et exploiter l’information</a:t>
                      </a:r>
                      <a:endParaRPr lang="fr-FR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7C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6321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E11B4E8-3D97-9142-BC9B-F4E7FFFF2DF1}"/>
              </a:ext>
            </a:extLst>
          </p:cNvPr>
          <p:cNvSpPr txBox="1"/>
          <p:nvPr/>
        </p:nvSpPr>
        <p:spPr>
          <a:xfrm>
            <a:off x="587828" y="247290"/>
            <a:ext cx="11321143" cy="58477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highlight>
                  <a:srgbClr val="BA81B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 compétences communes en 2nde relation client à développer</a:t>
            </a:r>
          </a:p>
        </p:txBody>
      </p:sp>
    </p:spTree>
    <p:extLst>
      <p:ext uri="{BB962C8B-B14F-4D97-AF65-F5344CB8AC3E}">
        <p14:creationId xmlns:p14="http://schemas.microsoft.com/office/powerpoint/2010/main" val="5730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6">
            <a:extLst>
              <a:ext uri="{FF2B5EF4-FFF2-40B4-BE49-F238E27FC236}">
                <a16:creationId xmlns:a16="http://schemas.microsoft.com/office/drawing/2014/main" id="{538A80B5-EB4A-4944-8E23-4402C36BD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489"/>
            <a:ext cx="4821735" cy="891783"/>
          </a:xfrm>
          <a:prstGeom prst="rect">
            <a:avLst/>
          </a:prstGeom>
          <a:solidFill>
            <a:srgbClr val="FF00CC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defTabSz="407988">
              <a:lnSpc>
                <a:spcPct val="95000"/>
              </a:lnSpc>
              <a:buClr>
                <a:srgbClr val="000000"/>
              </a:buClr>
              <a:buSzPct val="45000"/>
              <a:defRPr/>
            </a:pPr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seconde Professionnelle</a:t>
            </a:r>
          </a:p>
          <a:p>
            <a:pPr algn="ctr" defTabSz="407988">
              <a:lnSpc>
                <a:spcPct val="95000"/>
              </a:lnSpc>
              <a:buClr>
                <a:srgbClr val="000000"/>
              </a:buClr>
              <a:buSzPct val="45000"/>
              <a:defRPr/>
            </a:pPr>
            <a:r>
              <a:rPr lang="fr-FR" sz="29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Métiers de la relation client</a:t>
            </a:r>
            <a:endParaRPr lang="fr-FR" sz="2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011" name="Text Box 3">
            <a:extLst>
              <a:ext uri="{FF2B5EF4-FFF2-40B4-BE49-F238E27FC236}">
                <a16:creationId xmlns:a16="http://schemas.microsoft.com/office/drawing/2014/main" id="{3637AD8E-E78F-7743-B5DD-7C853F0C2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125538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B4145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1281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EA641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128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128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128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200" b="1" i="1" dirty="0">
                <a:solidFill>
                  <a:srgbClr val="FF00CC"/>
                </a:solidFill>
                <a:latin typeface="Calibri" panose="020F0502020204030204" pitchFamily="34" charset="0"/>
              </a:rPr>
              <a:t>Grille horaire = 30 heures/semaine</a:t>
            </a:r>
          </a:p>
        </p:txBody>
      </p:sp>
      <p:grpSp>
        <p:nvGrpSpPr>
          <p:cNvPr id="171012" name="Groupe 4">
            <a:extLst>
              <a:ext uri="{FF2B5EF4-FFF2-40B4-BE49-F238E27FC236}">
                <a16:creationId xmlns:a16="http://schemas.microsoft.com/office/drawing/2014/main" id="{C4878A58-AC34-3849-9F0C-2C0648A8235F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1700218"/>
            <a:ext cx="7848600" cy="338555"/>
            <a:chOff x="684213" y="2038350"/>
            <a:chExt cx="7813675" cy="238661"/>
          </a:xfrm>
        </p:grpSpPr>
        <p:sp>
          <p:nvSpPr>
            <p:cNvPr id="171070" name="ZoneTexte 33">
              <a:extLst>
                <a:ext uri="{FF2B5EF4-FFF2-40B4-BE49-F238E27FC236}">
                  <a16:creationId xmlns:a16="http://schemas.microsoft.com/office/drawing/2014/main" id="{CF6AAC4D-0F98-054C-B3F6-D5A09984D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13" y="2038350"/>
              <a:ext cx="3887787" cy="238661"/>
            </a:xfrm>
            <a:prstGeom prst="rect">
              <a:avLst/>
            </a:prstGeom>
            <a:solidFill>
              <a:srgbClr val="0B2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B4145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EA641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Enseignements généraux</a:t>
              </a:r>
            </a:p>
          </p:txBody>
        </p:sp>
        <p:sp>
          <p:nvSpPr>
            <p:cNvPr id="171071" name="ZoneTexte 34">
              <a:extLst>
                <a:ext uri="{FF2B5EF4-FFF2-40B4-BE49-F238E27FC236}">
                  <a16:creationId xmlns:a16="http://schemas.microsoft.com/office/drawing/2014/main" id="{0507E8B4-8C92-BE48-BAFC-5D0049815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163" y="2038350"/>
              <a:ext cx="3895725" cy="238661"/>
            </a:xfrm>
            <a:prstGeom prst="rect">
              <a:avLst/>
            </a:prstGeom>
            <a:solidFill>
              <a:srgbClr val="0B2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B4145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EA641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Durée hebdomadaire</a:t>
              </a:r>
            </a:p>
          </p:txBody>
        </p:sp>
      </p:grpSp>
      <p:grpSp>
        <p:nvGrpSpPr>
          <p:cNvPr id="171013" name="Groupe 13">
            <a:extLst>
              <a:ext uri="{FF2B5EF4-FFF2-40B4-BE49-F238E27FC236}">
                <a16:creationId xmlns:a16="http://schemas.microsoft.com/office/drawing/2014/main" id="{2FE12BBC-B333-C54B-BC8B-F60CD13E5209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860796"/>
            <a:ext cx="7791450" cy="369332"/>
            <a:chOff x="684213" y="4081463"/>
            <a:chExt cx="7813675" cy="270611"/>
          </a:xfrm>
        </p:grpSpPr>
        <p:sp>
          <p:nvSpPr>
            <p:cNvPr id="171068" name="ZoneTexte 44">
              <a:extLst>
                <a:ext uri="{FF2B5EF4-FFF2-40B4-BE49-F238E27FC236}">
                  <a16:creationId xmlns:a16="http://schemas.microsoft.com/office/drawing/2014/main" id="{F9ADACBC-9C0B-C047-A2E0-D4DDE7F52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13" y="4081463"/>
              <a:ext cx="3887787" cy="270611"/>
            </a:xfrm>
            <a:prstGeom prst="rect">
              <a:avLst/>
            </a:prstGeom>
            <a:solidFill>
              <a:srgbClr val="0B2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B4145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EA641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Enseignements  professionnels</a:t>
              </a:r>
            </a:p>
          </p:txBody>
        </p:sp>
        <p:sp>
          <p:nvSpPr>
            <p:cNvPr id="171069" name="ZoneTexte 48">
              <a:extLst>
                <a:ext uri="{FF2B5EF4-FFF2-40B4-BE49-F238E27FC236}">
                  <a16:creationId xmlns:a16="http://schemas.microsoft.com/office/drawing/2014/main" id="{176029A4-D349-7245-A9E7-CAB04399C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163" y="4081463"/>
              <a:ext cx="3895725" cy="270611"/>
            </a:xfrm>
            <a:prstGeom prst="rect">
              <a:avLst/>
            </a:prstGeom>
            <a:solidFill>
              <a:srgbClr val="0B2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200">
                  <a:solidFill>
                    <a:srgbClr val="B4145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EA641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Durée hebdomadaire</a:t>
              </a:r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12D03A2-3936-F146-A351-A34F10C7D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475704"/>
              </p:ext>
            </p:extLst>
          </p:nvPr>
        </p:nvGraphicFramePr>
        <p:xfrm>
          <a:off x="2224089" y="2097088"/>
          <a:ext cx="7775576" cy="1828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8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71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Français/Histoire.géo./EMC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3,5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Langue vivante A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1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Langue vivante B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1,5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/>
                        <a:t>Mathématiques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1,5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1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Arts appliqués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1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EPS</a:t>
                      </a:r>
                    </a:p>
                  </a:txBody>
                  <a:tcPr marL="91427" marR="914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2,5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34CC57A-A521-3F42-BDD7-E510C468988C}"/>
              </a:ext>
            </a:extLst>
          </p:cNvPr>
          <p:cNvGraphicFramePr>
            <a:graphicFrameLocks noGrp="1"/>
          </p:cNvGraphicFramePr>
          <p:nvPr/>
        </p:nvGraphicFramePr>
        <p:xfrm>
          <a:off x="2208214" y="4292601"/>
          <a:ext cx="7775576" cy="93662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8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20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Enseignement professionnel</a:t>
                      </a:r>
                    </a:p>
                  </a:txBody>
                  <a:tcPr marL="91425" marR="9142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11</a:t>
                      </a:r>
                    </a:p>
                  </a:txBody>
                  <a:tcPr marL="91425" marR="91425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0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Éco gestion </a:t>
                      </a:r>
                    </a:p>
                  </a:txBody>
                  <a:tcPr marL="91425" marR="9142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</a:t>
                      </a:r>
                    </a:p>
                  </a:txBody>
                  <a:tcPr marL="91425" marR="91425" marT="45745" marB="4574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0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Prévention, Santé, Environnement</a:t>
                      </a:r>
                    </a:p>
                  </a:txBody>
                  <a:tcPr marL="91425" marR="91425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</a:t>
                      </a:r>
                    </a:p>
                  </a:txBody>
                  <a:tcPr marL="91425" marR="91425" marT="45745" marB="4574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C6EF76-AE93-984A-A546-2ABFFC2E767E}"/>
              </a:ext>
            </a:extLst>
          </p:cNvPr>
          <p:cNvGraphicFramePr>
            <a:graphicFrameLocks noGrp="1"/>
          </p:cNvGraphicFramePr>
          <p:nvPr/>
        </p:nvGraphicFramePr>
        <p:xfrm>
          <a:off x="2208214" y="5300664"/>
          <a:ext cx="7775575" cy="119062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87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13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FF00CC"/>
                          </a:solidFill>
                        </a:rPr>
                        <a:t>Co-Intervention Professionnel-Français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FF00CC"/>
                          </a:solidFill>
                        </a:rPr>
                        <a:t>1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3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CC"/>
                          </a:solidFill>
                        </a:rPr>
                        <a:t>Co-Intervention Professionnel-Maths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CC"/>
                          </a:solidFill>
                        </a:rPr>
                        <a:t>1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CC"/>
                          </a:solidFill>
                        </a:rPr>
                        <a:t>Consolidation, A P,  Préparation à l’orientation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FF00CC"/>
                          </a:solidFill>
                        </a:rPr>
                        <a:t>3</a:t>
                      </a:r>
                    </a:p>
                  </a:txBody>
                  <a:tcPr marL="91416" marR="91416" marT="45757" marB="4575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1065" name="ZoneTexte 1">
            <a:extLst>
              <a:ext uri="{FF2B5EF4-FFF2-40B4-BE49-F238E27FC236}">
                <a16:creationId xmlns:a16="http://schemas.microsoft.com/office/drawing/2014/main" id="{5CE72CB9-E0F7-B848-80EA-DE8D469BC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308725"/>
            <a:ext cx="21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alt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71D56D-F477-4E43-AA65-086C942AE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4" y="366711"/>
            <a:ext cx="48217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FR" altLang="fr-FR" sz="1600" b="1" dirty="0">
                <a:solidFill>
                  <a:srgbClr val="FF0000"/>
                </a:solidFill>
              </a:rPr>
              <a:t>6 semaines de PFMP</a:t>
            </a:r>
          </a:p>
          <a:p>
            <a:pPr algn="ctr">
              <a:defRPr/>
            </a:pPr>
            <a:r>
              <a:rPr lang="fr-FR" altLang="fr-FR" sz="1600" b="1" i="1" dirty="0">
                <a:solidFill>
                  <a:srgbClr val="FF0000"/>
                </a:solidFill>
              </a:rPr>
              <a:t>(Période de formation en milieu professionnel)</a:t>
            </a:r>
          </a:p>
        </p:txBody>
      </p:sp>
      <p:sp>
        <p:nvSpPr>
          <p:cNvPr id="171067" name="ZoneTexte 6">
            <a:extLst>
              <a:ext uri="{FF2B5EF4-FFF2-40B4-BE49-F238E27FC236}">
                <a16:creationId xmlns:a16="http://schemas.microsoft.com/office/drawing/2014/main" id="{2111C529-B6C5-4C4F-A93B-46747950105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694340" y="262503"/>
            <a:ext cx="66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8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22546728"/>
      </p:ext>
    </p:extLst>
  </p:cSld>
  <p:clrMapOvr>
    <a:masterClrMapping/>
  </p:clrMapOvr>
  <p:transition spd="slow" advClick="0" advTm="3000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B69EB-4C48-BF45-8E93-4E563529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09" y="68474"/>
            <a:ext cx="10087239" cy="145083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 2</a:t>
            </a:r>
            <a:r>
              <a:rPr lang="fr-FR" sz="4000" b="1" cap="none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nde</a:t>
            </a:r>
            <a:r>
              <a:rPr lang="fr-FR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Pro relation client</a:t>
            </a:r>
            <a:br>
              <a:rPr lang="fr-FR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débouche sur 3 Bacs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58C4AFC-1A26-4D4B-8526-5A455573A70D}"/>
              </a:ext>
            </a:extLst>
          </p:cNvPr>
          <p:cNvCxnSpPr>
            <a:cxnSpLocks/>
          </p:cNvCxnSpPr>
          <p:nvPr/>
        </p:nvCxnSpPr>
        <p:spPr>
          <a:xfrm flipH="1">
            <a:off x="2415292" y="1350744"/>
            <a:ext cx="3381153" cy="184936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CD197CE-41AE-A54A-AE37-D0C21B1F3A71}"/>
              </a:ext>
            </a:extLst>
          </p:cNvPr>
          <p:cNvCxnSpPr>
            <a:cxnSpLocks/>
          </p:cNvCxnSpPr>
          <p:nvPr/>
        </p:nvCxnSpPr>
        <p:spPr>
          <a:xfrm>
            <a:off x="5812465" y="1403498"/>
            <a:ext cx="3382689" cy="183461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6D6A73E-0A54-D249-BE53-BEC9AFF41943}"/>
              </a:ext>
            </a:extLst>
          </p:cNvPr>
          <p:cNvCxnSpPr>
            <a:cxnSpLocks/>
          </p:cNvCxnSpPr>
          <p:nvPr/>
        </p:nvCxnSpPr>
        <p:spPr>
          <a:xfrm>
            <a:off x="5780425" y="1350744"/>
            <a:ext cx="16020" cy="1796612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du contenu 9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246241FE-80FE-7D48-A8B1-D4EB7453A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372" y="3238117"/>
            <a:ext cx="3584433" cy="2500767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79FE0C-4401-EC4E-83AB-11800DF9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992" y="3200110"/>
            <a:ext cx="2536607" cy="2988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D92029-461D-C04F-9D7B-6D2BA2EE8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98" y="3238117"/>
            <a:ext cx="2095500" cy="2988729"/>
          </a:xfrm>
          <a:prstGeom prst="rect">
            <a:avLst/>
          </a:prstGeom>
        </p:spPr>
      </p:pic>
      <p:sp>
        <p:nvSpPr>
          <p:cNvPr id="3" name="Multiplication 2">
            <a:extLst>
              <a:ext uri="{FF2B5EF4-FFF2-40B4-BE49-F238E27FC236}">
                <a16:creationId xmlns:a16="http://schemas.microsoft.com/office/drawing/2014/main" id="{2CC576B3-D413-C341-AE0B-B270CA540018}"/>
              </a:ext>
            </a:extLst>
          </p:cNvPr>
          <p:cNvSpPr/>
          <p:nvPr/>
        </p:nvSpPr>
        <p:spPr>
          <a:xfrm>
            <a:off x="8172425" y="3031543"/>
            <a:ext cx="2536607" cy="31572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44D4C5-D678-904E-9F3A-6F0511427264}"/>
              </a:ext>
            </a:extLst>
          </p:cNvPr>
          <p:cNvSpPr txBox="1"/>
          <p:nvPr/>
        </p:nvSpPr>
        <p:spPr>
          <a:xfrm>
            <a:off x="8172425" y="5945458"/>
            <a:ext cx="345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ATTENTION, ce Bac n’est pas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préparé au LP A. Rimbaud</a:t>
            </a:r>
          </a:p>
        </p:txBody>
      </p:sp>
    </p:spTree>
    <p:extLst>
      <p:ext uri="{BB962C8B-B14F-4D97-AF65-F5344CB8AC3E}">
        <p14:creationId xmlns:p14="http://schemas.microsoft.com/office/powerpoint/2010/main" val="30503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1E4CB2-8F44-094A-9C7B-51466F7B1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319327"/>
            <a:ext cx="11952513" cy="62991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fr-FR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ATTENTION, </a:t>
            </a:r>
            <a:r>
              <a:rPr lang="fr-FR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après la seconde famille des métiers Relation Client,</a:t>
            </a:r>
          </a:p>
          <a:p>
            <a:pPr marL="0" indent="0" algn="ctr">
              <a:buNone/>
            </a:pPr>
            <a:r>
              <a:rPr lang="fr-FR" sz="3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lycée Arthur Rimbaud prépare </a:t>
            </a:r>
            <a:r>
              <a:rPr lang="fr-FR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3 Bacs Pro</a:t>
            </a:r>
          </a:p>
          <a:p>
            <a:pPr marL="0" indent="0" algn="ctr">
              <a:buNone/>
            </a:pPr>
            <a:br>
              <a:rPr lang="fr-FR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br>
              <a:rPr lang="fr-FR" sz="2400" b="1" dirty="0">
                <a:solidFill>
                  <a:srgbClr val="C414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90477C-4FBA-F343-9E93-29ACF2C5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10" y="3429000"/>
            <a:ext cx="2823813" cy="29741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B8285C-D94B-DF4E-B43F-0BF452DC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2956643"/>
            <a:ext cx="2729741" cy="35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CE13EE-F160-6246-BA4E-AD2125901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4" y="1293541"/>
            <a:ext cx="11790556" cy="5397190"/>
          </a:xfrm>
          <a:solidFill>
            <a:srgbClr val="D1D7FF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F6D05-D6C9-4D4C-A649-39FD8A051724}"/>
              </a:ext>
            </a:extLst>
          </p:cNvPr>
          <p:cNvSpPr/>
          <p:nvPr/>
        </p:nvSpPr>
        <p:spPr>
          <a:xfrm>
            <a:off x="319066" y="1483487"/>
            <a:ext cx="117905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Tous les élèves de 2nde Pro famille de métiers doivent remplir une fiche de recensement pour la poursuite d’études en 1ère professionnelle (AFFELNET-Lycée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ctr">
              <a:buFont typeface="Wingdings" pitchFamily="2" charset="2"/>
              <a:buChar char="q"/>
            </a:pP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fr-FR" sz="2800" b="1" dirty="0">
                <a:solidFill>
                  <a:srgbClr val="C414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place en 1ère Pro est assurée dans l’établissement d’origine mais pas dans un autre lycée même si la spécialité du Bac Pro n’est pas préparée dans le lycée d’origine.</a:t>
            </a:r>
          </a:p>
          <a:p>
            <a:pPr marL="457200" indent="-457200" algn="ctr">
              <a:buFont typeface="Wingdings" pitchFamily="2" charset="2"/>
              <a:buChar char="q"/>
            </a:pPr>
            <a:endParaRPr lang="fr-FR" sz="2800" b="1" dirty="0">
              <a:solidFill>
                <a:srgbClr val="C414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L’affectation en 1ère Pro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Métiers du commerce et de la vente </a:t>
            </a:r>
          </a:p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Option B : Prospection clientèle et valorisation de l’offre commerciale</a:t>
            </a:r>
          </a:p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préparée au lycée A. Rimbaud,  est soumise à un barème et possible,</a:t>
            </a: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si places vacantes.</a:t>
            </a:r>
            <a:b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8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FFF45F4-A46C-1943-A151-0924C0C60C21}"/>
              </a:ext>
            </a:extLst>
          </p:cNvPr>
          <p:cNvSpPr/>
          <p:nvPr/>
        </p:nvSpPr>
        <p:spPr>
          <a:xfrm>
            <a:off x="1516565" y="0"/>
            <a:ext cx="9300117" cy="1137424"/>
          </a:xfrm>
          <a:prstGeom prst="roundRect">
            <a:avLst>
              <a:gd name="adj" fmla="val 0"/>
            </a:avLst>
          </a:prstGeom>
          <a:solidFill>
            <a:srgbClr val="C41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post- 2nde famille de métiers</a:t>
            </a:r>
          </a:p>
        </p:txBody>
      </p:sp>
    </p:spTree>
    <p:extLst>
      <p:ext uri="{BB962C8B-B14F-4D97-AF65-F5344CB8AC3E}">
        <p14:creationId xmlns:p14="http://schemas.microsoft.com/office/powerpoint/2010/main" val="27025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{4DCB7D28-69B1-B847-80E3-4129C57942A9}tf10001070</Template>
  <TotalTime>2689</TotalTime>
  <Words>2164</Words>
  <Application>Microsoft Office PowerPoint</Application>
  <PresentationFormat>Grand écran</PresentationFormat>
  <Paragraphs>371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Arial</vt:lpstr>
      <vt:lpstr>Calibri</vt:lpstr>
      <vt:lpstr>Raleway</vt:lpstr>
      <vt:lpstr>Rockwell</vt:lpstr>
      <vt:lpstr>Rockwell Condensed</vt:lpstr>
      <vt:lpstr>Rockwell Extra Bold</vt:lpstr>
      <vt:lpstr>Times New Roman</vt:lpstr>
      <vt:lpstr>Wingdings</vt:lpstr>
      <vt:lpstr>Type de bois</vt:lpstr>
      <vt:lpstr>Présentation PowerPoint</vt:lpstr>
      <vt:lpstr>Présentation PowerPoint</vt:lpstr>
      <vt:lpstr>Présentation PowerPoint</vt:lpstr>
      <vt:lpstr>2de Pro famille des métiers  de la relation client</vt:lpstr>
      <vt:lpstr> </vt:lpstr>
      <vt:lpstr>Présentation PowerPoint</vt:lpstr>
      <vt:lpstr>La 2nde Pro relation client débouche sur 3 Bacs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Les qualités à acquérir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Les qualités à acquérir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métiers de la relation client</dc:title>
  <dc:creator>ELISABETH STRAUSS</dc:creator>
  <cp:lastModifiedBy>proviseur</cp:lastModifiedBy>
  <cp:revision>85</cp:revision>
  <dcterms:created xsi:type="dcterms:W3CDTF">2021-03-14T10:39:32Z</dcterms:created>
  <dcterms:modified xsi:type="dcterms:W3CDTF">2021-11-26T14:07:36Z</dcterms:modified>
</cp:coreProperties>
</file>